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sldIdLst>
    <p:sldId id="256" r:id="rId5"/>
    <p:sldId id="314" r:id="rId6"/>
    <p:sldId id="317" r:id="rId7"/>
    <p:sldId id="318" r:id="rId8"/>
    <p:sldId id="323" r:id="rId9"/>
    <p:sldId id="330" r:id="rId10"/>
    <p:sldId id="327" r:id="rId11"/>
    <p:sldId id="328" r:id="rId12"/>
    <p:sldId id="319" r:id="rId13"/>
    <p:sldId id="324" r:id="rId14"/>
    <p:sldId id="329" r:id="rId15"/>
    <p:sldId id="325" r:id="rId16"/>
    <p:sldId id="326" r:id="rId17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EE6"/>
    <a:srgbClr val="2F3944"/>
    <a:srgbClr val="2F3943"/>
    <a:srgbClr val="E6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12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Meester" userId="77a51de3-f97c-4767-9352-923b757b6535" providerId="ADAL" clId="{9D20A884-F370-4A66-BD31-E9F423648DEA}"/>
    <pc:docChg chg="custSel addSld modSld">
      <pc:chgData name="Nico Meester" userId="77a51de3-f97c-4767-9352-923b757b6535" providerId="ADAL" clId="{9D20A884-F370-4A66-BD31-E9F423648DEA}" dt="2022-09-23T07:35:57.270" v="439" actId="20577"/>
      <pc:docMkLst>
        <pc:docMk/>
      </pc:docMkLst>
      <pc:sldChg chg="modSp mod">
        <pc:chgData name="Nico Meester" userId="77a51de3-f97c-4767-9352-923b757b6535" providerId="ADAL" clId="{9D20A884-F370-4A66-BD31-E9F423648DEA}" dt="2022-09-23T06:17:26.884" v="21" actId="6549"/>
        <pc:sldMkLst>
          <pc:docMk/>
          <pc:sldMk cId="2190739561" sldId="256"/>
        </pc:sldMkLst>
        <pc:spChg chg="mod">
          <ac:chgData name="Nico Meester" userId="77a51de3-f97c-4767-9352-923b757b6535" providerId="ADAL" clId="{9D20A884-F370-4A66-BD31-E9F423648DEA}" dt="2022-09-23T06:17:26.884" v="21" actId="6549"/>
          <ac:spMkLst>
            <pc:docMk/>
            <pc:sldMk cId="2190739561" sldId="256"/>
            <ac:spMk id="3" creationId="{00000000-0000-0000-0000-000000000000}"/>
          </ac:spMkLst>
        </pc:spChg>
      </pc:sldChg>
      <pc:sldChg chg="modSp mod">
        <pc:chgData name="Nico Meester" userId="77a51de3-f97c-4767-9352-923b757b6535" providerId="ADAL" clId="{9D20A884-F370-4A66-BD31-E9F423648DEA}" dt="2022-09-23T07:12:01.405" v="295" actId="20577"/>
        <pc:sldMkLst>
          <pc:docMk/>
          <pc:sldMk cId="4287049615" sldId="314"/>
        </pc:sldMkLst>
        <pc:spChg chg="mod">
          <ac:chgData name="Nico Meester" userId="77a51de3-f97c-4767-9352-923b757b6535" providerId="ADAL" clId="{9D20A884-F370-4A66-BD31-E9F423648DEA}" dt="2022-09-23T07:12:01.405" v="295" actId="20577"/>
          <ac:spMkLst>
            <pc:docMk/>
            <pc:sldMk cId="4287049615" sldId="314"/>
            <ac:spMk id="2" creationId="{A3ACCC15-4D20-21D7-BC1B-79D57E853085}"/>
          </ac:spMkLst>
        </pc:spChg>
      </pc:sldChg>
      <pc:sldChg chg="modSp mod">
        <pc:chgData name="Nico Meester" userId="77a51de3-f97c-4767-9352-923b757b6535" providerId="ADAL" clId="{9D20A884-F370-4A66-BD31-E9F423648DEA}" dt="2022-09-23T07:13:24.450" v="323" actId="20577"/>
        <pc:sldMkLst>
          <pc:docMk/>
          <pc:sldMk cId="1326438180" sldId="317"/>
        </pc:sldMkLst>
        <pc:spChg chg="mod">
          <ac:chgData name="Nico Meester" userId="77a51de3-f97c-4767-9352-923b757b6535" providerId="ADAL" clId="{9D20A884-F370-4A66-BD31-E9F423648DEA}" dt="2022-09-23T07:13:24.450" v="323" actId="20577"/>
          <ac:spMkLst>
            <pc:docMk/>
            <pc:sldMk cId="1326438180" sldId="317"/>
            <ac:spMk id="2" creationId="{60800A00-6A91-1B8E-2718-8BE629C5CDA0}"/>
          </ac:spMkLst>
        </pc:spChg>
      </pc:sldChg>
      <pc:sldChg chg="modSp mod">
        <pc:chgData name="Nico Meester" userId="77a51de3-f97c-4767-9352-923b757b6535" providerId="ADAL" clId="{9D20A884-F370-4A66-BD31-E9F423648DEA}" dt="2022-09-23T06:53:01.683" v="39" actId="21"/>
        <pc:sldMkLst>
          <pc:docMk/>
          <pc:sldMk cId="77613015" sldId="323"/>
        </pc:sldMkLst>
        <pc:spChg chg="mod">
          <ac:chgData name="Nico Meester" userId="77a51de3-f97c-4767-9352-923b757b6535" providerId="ADAL" clId="{9D20A884-F370-4A66-BD31-E9F423648DEA}" dt="2022-09-23T06:53:01.683" v="39" actId="21"/>
          <ac:spMkLst>
            <pc:docMk/>
            <pc:sldMk cId="77613015" sldId="323"/>
            <ac:spMk id="5" creationId="{001A0784-9AEE-A9A5-A368-91C7537282D0}"/>
          </ac:spMkLst>
        </pc:spChg>
      </pc:sldChg>
      <pc:sldChg chg="modSp mod">
        <pc:chgData name="Nico Meester" userId="77a51de3-f97c-4767-9352-923b757b6535" providerId="ADAL" clId="{9D20A884-F370-4A66-BD31-E9F423648DEA}" dt="2022-09-23T06:20:51.182" v="23" actId="20577"/>
        <pc:sldMkLst>
          <pc:docMk/>
          <pc:sldMk cId="802056886" sldId="325"/>
        </pc:sldMkLst>
        <pc:spChg chg="mod">
          <ac:chgData name="Nico Meester" userId="77a51de3-f97c-4767-9352-923b757b6535" providerId="ADAL" clId="{9D20A884-F370-4A66-BD31-E9F423648DEA}" dt="2022-09-23T06:20:51.182" v="23" actId="20577"/>
          <ac:spMkLst>
            <pc:docMk/>
            <pc:sldMk cId="802056886" sldId="325"/>
            <ac:spMk id="2" creationId="{93E2A36C-4B7E-7295-3130-1261A97DC26F}"/>
          </ac:spMkLst>
        </pc:spChg>
      </pc:sldChg>
      <pc:sldChg chg="addSp modSp new mod">
        <pc:chgData name="Nico Meester" userId="77a51de3-f97c-4767-9352-923b757b6535" providerId="ADAL" clId="{9D20A884-F370-4A66-BD31-E9F423648DEA}" dt="2022-09-23T07:35:02.102" v="413" actId="6549"/>
        <pc:sldMkLst>
          <pc:docMk/>
          <pc:sldMk cId="1509107664" sldId="327"/>
        </pc:sldMkLst>
        <pc:spChg chg="mod">
          <ac:chgData name="Nico Meester" userId="77a51de3-f97c-4767-9352-923b757b6535" providerId="ADAL" clId="{9D20A884-F370-4A66-BD31-E9F423648DEA}" dt="2022-09-23T06:52:17.387" v="37" actId="14100"/>
          <ac:spMkLst>
            <pc:docMk/>
            <pc:sldMk cId="1509107664" sldId="327"/>
            <ac:spMk id="2" creationId="{097CC88D-DC24-9049-11BF-65D2C26EB009}"/>
          </ac:spMkLst>
        </pc:spChg>
        <pc:spChg chg="mod">
          <ac:chgData name="Nico Meester" userId="77a51de3-f97c-4767-9352-923b757b6535" providerId="ADAL" clId="{9D20A884-F370-4A66-BD31-E9F423648DEA}" dt="2022-09-23T07:35:02.102" v="413" actId="6549"/>
          <ac:spMkLst>
            <pc:docMk/>
            <pc:sldMk cId="1509107664" sldId="327"/>
            <ac:spMk id="3" creationId="{368A78C3-97CD-52FC-036F-A9B56DA245E1}"/>
          </ac:spMkLst>
        </pc:spChg>
        <pc:picChg chg="add mod">
          <ac:chgData name="Nico Meester" userId="77a51de3-f97c-4767-9352-923b757b6535" providerId="ADAL" clId="{9D20A884-F370-4A66-BD31-E9F423648DEA}" dt="2022-09-23T06:52:22.867" v="38" actId="14100"/>
          <ac:picMkLst>
            <pc:docMk/>
            <pc:sldMk cId="1509107664" sldId="327"/>
            <ac:picMk id="5" creationId="{68D63AAF-DFB2-4DDB-7178-36C0B5386D17}"/>
          </ac:picMkLst>
        </pc:picChg>
      </pc:sldChg>
      <pc:sldChg chg="modSp new mod">
        <pc:chgData name="Nico Meester" userId="77a51de3-f97c-4767-9352-923b757b6535" providerId="ADAL" clId="{9D20A884-F370-4A66-BD31-E9F423648DEA}" dt="2022-09-23T07:35:57.270" v="439" actId="20577"/>
        <pc:sldMkLst>
          <pc:docMk/>
          <pc:sldMk cId="1369352099" sldId="328"/>
        </pc:sldMkLst>
        <pc:spChg chg="mod">
          <ac:chgData name="Nico Meester" userId="77a51de3-f97c-4767-9352-923b757b6535" providerId="ADAL" clId="{9D20A884-F370-4A66-BD31-E9F423648DEA}" dt="2022-09-23T06:53:19.864" v="41"/>
          <ac:spMkLst>
            <pc:docMk/>
            <pc:sldMk cId="1369352099" sldId="328"/>
            <ac:spMk id="2" creationId="{069EBE3F-7C28-016C-8AED-14B9C65C1CAD}"/>
          </ac:spMkLst>
        </pc:spChg>
        <pc:spChg chg="mod">
          <ac:chgData name="Nico Meester" userId="77a51de3-f97c-4767-9352-923b757b6535" providerId="ADAL" clId="{9D20A884-F370-4A66-BD31-E9F423648DEA}" dt="2022-09-23T07:35:57.270" v="439" actId="20577"/>
          <ac:spMkLst>
            <pc:docMk/>
            <pc:sldMk cId="1369352099" sldId="328"/>
            <ac:spMk id="3" creationId="{1C2207B6-B55E-467B-DD7F-3CF2B3D045B6}"/>
          </ac:spMkLst>
        </pc:spChg>
      </pc:sldChg>
      <pc:sldChg chg="addSp modSp new mod">
        <pc:chgData name="Nico Meester" userId="77a51de3-f97c-4767-9352-923b757b6535" providerId="ADAL" clId="{9D20A884-F370-4A66-BD31-E9F423648DEA}" dt="2022-09-23T07:07:15.774" v="191" actId="14100"/>
        <pc:sldMkLst>
          <pc:docMk/>
          <pc:sldMk cId="1430908970" sldId="329"/>
        </pc:sldMkLst>
        <pc:spChg chg="mod">
          <ac:chgData name="Nico Meester" userId="77a51de3-f97c-4767-9352-923b757b6535" providerId="ADAL" clId="{9D20A884-F370-4A66-BD31-E9F423648DEA}" dt="2022-09-23T07:06:52.073" v="187" actId="14100"/>
          <ac:spMkLst>
            <pc:docMk/>
            <pc:sldMk cId="1430908970" sldId="329"/>
            <ac:spMk id="2" creationId="{19F78B9D-9DD0-8019-FD0F-3186032C385E}"/>
          </ac:spMkLst>
        </pc:spChg>
        <pc:spChg chg="mod">
          <ac:chgData name="Nico Meester" userId="77a51de3-f97c-4767-9352-923b757b6535" providerId="ADAL" clId="{9D20A884-F370-4A66-BD31-E9F423648DEA}" dt="2022-09-23T07:06:36.392" v="186" actId="20577"/>
          <ac:spMkLst>
            <pc:docMk/>
            <pc:sldMk cId="1430908970" sldId="329"/>
            <ac:spMk id="3" creationId="{6F597A2C-319C-059F-5B98-A9E3F159D83A}"/>
          </ac:spMkLst>
        </pc:spChg>
        <pc:picChg chg="add mod">
          <ac:chgData name="Nico Meester" userId="77a51de3-f97c-4767-9352-923b757b6535" providerId="ADAL" clId="{9D20A884-F370-4A66-BD31-E9F423648DEA}" dt="2022-09-23T07:07:15.774" v="191" actId="14100"/>
          <ac:picMkLst>
            <pc:docMk/>
            <pc:sldMk cId="1430908970" sldId="329"/>
            <ac:picMk id="5" creationId="{D3AE7DB7-9E08-34D0-0988-A898A0EC7B30}"/>
          </ac:picMkLst>
        </pc:picChg>
      </pc:sldChg>
      <pc:sldChg chg="addSp modSp new mod">
        <pc:chgData name="Nico Meester" userId="77a51de3-f97c-4767-9352-923b757b6535" providerId="ADAL" clId="{9D20A884-F370-4A66-BD31-E9F423648DEA}" dt="2022-09-23T07:32:12.250" v="362" actId="20577"/>
        <pc:sldMkLst>
          <pc:docMk/>
          <pc:sldMk cId="385807782" sldId="330"/>
        </pc:sldMkLst>
        <pc:spChg chg="mod">
          <ac:chgData name="Nico Meester" userId="77a51de3-f97c-4767-9352-923b757b6535" providerId="ADAL" clId="{9D20A884-F370-4A66-BD31-E9F423648DEA}" dt="2022-09-23T07:30:57.128" v="326" actId="14100"/>
          <ac:spMkLst>
            <pc:docMk/>
            <pc:sldMk cId="385807782" sldId="330"/>
            <ac:spMk id="2" creationId="{4E70397D-64CF-0A94-9F90-D9701132834D}"/>
          </ac:spMkLst>
        </pc:spChg>
        <pc:spChg chg="mod">
          <ac:chgData name="Nico Meester" userId="77a51de3-f97c-4767-9352-923b757b6535" providerId="ADAL" clId="{9D20A884-F370-4A66-BD31-E9F423648DEA}" dt="2022-09-23T07:32:12.250" v="362" actId="20577"/>
          <ac:spMkLst>
            <pc:docMk/>
            <pc:sldMk cId="385807782" sldId="330"/>
            <ac:spMk id="3" creationId="{8C5524EF-06C5-5DA3-0421-BB4F0A08EC34}"/>
          </ac:spMkLst>
        </pc:spChg>
        <pc:picChg chg="add mod">
          <ac:chgData name="Nico Meester" userId="77a51de3-f97c-4767-9352-923b757b6535" providerId="ADAL" clId="{9D20A884-F370-4A66-BD31-E9F423648DEA}" dt="2022-09-23T07:31:30.628" v="332" actId="14100"/>
          <ac:picMkLst>
            <pc:docMk/>
            <pc:sldMk cId="385807782" sldId="330"/>
            <ac:picMk id="5" creationId="{F41C0EB4-B4F1-1686-B286-2005CEAAA2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88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6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87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troon grootkopi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863" y="190501"/>
            <a:ext cx="7770756" cy="6509231"/>
          </a:xfrm>
          <a:prstGeom prst="rect">
            <a:avLst/>
          </a:prstGeom>
        </p:spPr>
      </p:pic>
      <p:sp>
        <p:nvSpPr>
          <p:cNvPr id="8" name="Rectangle 12"/>
          <p:cNvSpPr/>
          <p:nvPr userDrawn="1"/>
        </p:nvSpPr>
        <p:spPr>
          <a:xfrm>
            <a:off x="4593915" y="-12879"/>
            <a:ext cx="4572000" cy="6870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41403F"/>
              </a:solidFill>
              <a:cs typeface="Arial"/>
            </a:endParaRPr>
          </a:p>
          <a:p>
            <a:pPr algn="ctr"/>
            <a:endParaRPr lang="en-US" dirty="0"/>
          </a:p>
        </p:txBody>
      </p:sp>
      <p:pic>
        <p:nvPicPr>
          <p:cNvPr id="9" name="Picture 13" descr="nhn-logo-groo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91919" y="562142"/>
            <a:ext cx="883310" cy="1215603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4991919" y="2872058"/>
            <a:ext cx="3775997" cy="80766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2F3943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4991918" y="5889131"/>
            <a:ext cx="2625725" cy="292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21" name="Tijdelijke aanduiding voor tekst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91919" y="6282935"/>
            <a:ext cx="2625725" cy="292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Naam</a:t>
            </a:r>
          </a:p>
        </p:txBody>
      </p:sp>
    </p:spTree>
    <p:extLst>
      <p:ext uri="{BB962C8B-B14F-4D97-AF65-F5344CB8AC3E}">
        <p14:creationId xmlns:p14="http://schemas.microsoft.com/office/powerpoint/2010/main" val="845108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dia - grijs">
    <p:bg>
      <p:bgPr>
        <a:solidFill>
          <a:srgbClr val="E6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87820" y="1240778"/>
            <a:ext cx="8357973" cy="4189970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Clr>
                <a:srgbClr val="00B0F0"/>
              </a:buCl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buClr>
                <a:srgbClr val="00B0F0"/>
              </a:buCl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714500" indent="-342900">
              <a:buClr>
                <a:srgbClr val="00B0F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Klik om tekst in te voegen</a:t>
            </a:r>
          </a:p>
          <a:p>
            <a:pPr lvl="2"/>
            <a:r>
              <a:rPr lang="nl-NL" dirty="0"/>
              <a:t>Klik om tekst in te voegen</a:t>
            </a:r>
          </a:p>
          <a:p>
            <a:pPr lvl="3"/>
            <a:r>
              <a:rPr lang="nl-NL" dirty="0"/>
              <a:t>Klik om tekst in te voegen</a:t>
            </a:r>
          </a:p>
          <a:p>
            <a:pPr lvl="0"/>
            <a:r>
              <a:rPr lang="nl-NL" dirty="0"/>
              <a:t>Klik om tekst in te voegen</a:t>
            </a:r>
          </a:p>
        </p:txBody>
      </p:sp>
      <p:sp>
        <p:nvSpPr>
          <p:cNvPr id="29" name="Titel 3"/>
          <p:cNvSpPr>
            <a:spLocks noGrp="1"/>
          </p:cNvSpPr>
          <p:nvPr>
            <p:ph type="title" hasCustomPrompt="1"/>
          </p:nvPr>
        </p:nvSpPr>
        <p:spPr>
          <a:xfrm>
            <a:off x="387820" y="630790"/>
            <a:ext cx="8357973" cy="4386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pic>
        <p:nvPicPr>
          <p:cNvPr id="30" name="Picture 13" descr="nhn-logo-klei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52277" y="5873233"/>
            <a:ext cx="434523" cy="60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7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eiten_NH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8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5BEE6"/>
              </a:solidFill>
            </a:endParaRPr>
          </a:p>
        </p:txBody>
      </p:sp>
      <p:pic>
        <p:nvPicPr>
          <p:cNvPr id="8" name="Picture 8" descr="nhn-logo-groo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65600" y="762000"/>
            <a:ext cx="821722" cy="1130848"/>
          </a:xfrm>
          <a:prstGeom prst="rect">
            <a:avLst/>
          </a:prstGeom>
        </p:spPr>
      </p:pic>
      <p:sp>
        <p:nvSpPr>
          <p:cNvPr id="9" name="TextBox 13"/>
          <p:cNvSpPr txBox="1"/>
          <p:nvPr userDrawn="1"/>
        </p:nvSpPr>
        <p:spPr>
          <a:xfrm>
            <a:off x="685800" y="4091272"/>
            <a:ext cx="2209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>
                <a:solidFill>
                  <a:srgbClr val="25BEE6"/>
                </a:solidFill>
                <a:latin typeface="Arial"/>
                <a:cs typeface="Arial"/>
              </a:rPr>
              <a:t>Ondernemersloket</a:t>
            </a:r>
          </a:p>
          <a:p>
            <a:pPr algn="ctr">
              <a:spcAft>
                <a:spcPts val="600"/>
              </a:spcAft>
              <a:buClr>
                <a:srgbClr val="00CCFF"/>
              </a:buClr>
            </a:pPr>
            <a:r>
              <a:rPr lang="nl-NL" sz="1100" dirty="0">
                <a:solidFill>
                  <a:srgbClr val="666666"/>
                </a:solidFill>
              </a:rPr>
              <a:t>NHN positioneert zich als hét ondernemersloket in de regio. 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We ondersteunen ondernemers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die zich vestigen, verplaatsen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of uitbreiden in de regio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bij tal van zaken.</a:t>
            </a:r>
            <a:br>
              <a:rPr lang="nl-NL" sz="1200" dirty="0">
                <a:solidFill>
                  <a:srgbClr val="666666"/>
                </a:solidFill>
                <a:latin typeface="Lucida Grande"/>
                <a:cs typeface="Lucida Grande"/>
              </a:rPr>
            </a:br>
            <a:br>
              <a:rPr lang="nl-NL" sz="1200" dirty="0">
                <a:solidFill>
                  <a:srgbClr val="666666"/>
                </a:solidFill>
                <a:latin typeface="Lucida Grande"/>
                <a:cs typeface="Lucida Grande"/>
              </a:rPr>
            </a:br>
            <a:endParaRPr lang="nl-NL" sz="1200" dirty="0">
              <a:solidFill>
                <a:srgbClr val="666666"/>
              </a:solidFill>
              <a:latin typeface="Lucida Grande"/>
              <a:cs typeface="Lucida Grande"/>
            </a:endParaRPr>
          </a:p>
          <a:p>
            <a:pPr algn="ctr">
              <a:spcAft>
                <a:spcPts val="600"/>
              </a:spcAft>
              <a:buClr>
                <a:srgbClr val="00CCFF"/>
              </a:buClr>
              <a:buFont typeface="Arial"/>
              <a:buChar char="•"/>
            </a:pP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</p:txBody>
      </p:sp>
      <p:sp>
        <p:nvSpPr>
          <p:cNvPr id="10" name="TextBox 14"/>
          <p:cNvSpPr txBox="1"/>
          <p:nvPr userDrawn="1"/>
        </p:nvSpPr>
        <p:spPr>
          <a:xfrm>
            <a:off x="3556000" y="4091272"/>
            <a:ext cx="2032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>
                <a:solidFill>
                  <a:srgbClr val="25BEE6"/>
                </a:solidFill>
                <a:latin typeface="Arial"/>
                <a:cs typeface="Arial"/>
              </a:rPr>
              <a:t>Regiomarketing</a:t>
            </a:r>
          </a:p>
          <a:p>
            <a:pPr algn="ctr">
              <a:spcAft>
                <a:spcPts val="600"/>
              </a:spcAft>
              <a:buClr>
                <a:srgbClr val="00CCFF"/>
              </a:buClr>
            </a:pPr>
            <a:r>
              <a:rPr lang="nl-NL" sz="1100" dirty="0">
                <a:solidFill>
                  <a:srgbClr val="666666"/>
                </a:solidFill>
              </a:rPr>
              <a:t>Communiceren met één helder verhaal is cruciaal. 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Samen met onze </a:t>
            </a:r>
            <a:r>
              <a:rPr lang="nl-NL" sz="1100" dirty="0" err="1">
                <a:solidFill>
                  <a:srgbClr val="666666"/>
                </a:solidFill>
              </a:rPr>
              <a:t>aandeel-houders</a:t>
            </a:r>
            <a:r>
              <a:rPr lang="nl-NL" sz="1100" dirty="0">
                <a:solidFill>
                  <a:srgbClr val="666666"/>
                </a:solidFill>
              </a:rPr>
              <a:t> en stakeholders zetten 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we daarom stevig in op regiomarketing</a:t>
            </a:r>
            <a:r>
              <a:rPr lang="nl-NL" sz="1200" dirty="0">
                <a:solidFill>
                  <a:srgbClr val="666666"/>
                </a:solidFill>
              </a:rPr>
              <a:t>.</a:t>
            </a:r>
            <a:br>
              <a:rPr lang="nl-NL" sz="1200" dirty="0">
                <a:solidFill>
                  <a:srgbClr val="41403F"/>
                </a:solidFill>
                <a:latin typeface="Lucida Grande"/>
                <a:cs typeface="Lucida Grande"/>
              </a:rPr>
            </a:br>
            <a:br>
              <a:rPr lang="nl-NL" sz="1200" dirty="0">
                <a:solidFill>
                  <a:srgbClr val="41403F"/>
                </a:solidFill>
                <a:latin typeface="Lucida Grande"/>
                <a:cs typeface="Lucida Grande"/>
              </a:rPr>
            </a:b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  <a:p>
            <a:pPr algn="ctr">
              <a:spcAft>
                <a:spcPts val="600"/>
              </a:spcAft>
              <a:buClr>
                <a:srgbClr val="00CCFF"/>
              </a:buClr>
              <a:buFont typeface="Arial"/>
              <a:buChar char="•"/>
            </a:pP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</p:txBody>
      </p:sp>
      <p:sp>
        <p:nvSpPr>
          <p:cNvPr id="11" name="TextBox 19"/>
          <p:cNvSpPr txBox="1"/>
          <p:nvPr userDrawn="1"/>
        </p:nvSpPr>
        <p:spPr>
          <a:xfrm>
            <a:off x="6362700" y="4091272"/>
            <a:ext cx="1981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>
                <a:solidFill>
                  <a:srgbClr val="25BEE6"/>
                </a:solidFill>
                <a:latin typeface="Arial"/>
                <a:cs typeface="Arial"/>
              </a:rPr>
              <a:t>Vestigingsklimaat</a:t>
            </a:r>
          </a:p>
          <a:p>
            <a:pPr algn="ctr">
              <a:spcAft>
                <a:spcPts val="600"/>
              </a:spcAft>
              <a:buClr>
                <a:srgbClr val="00CCFF"/>
              </a:buClr>
            </a:pPr>
            <a:r>
              <a:rPr lang="nl-NL" sz="1100" dirty="0">
                <a:solidFill>
                  <a:srgbClr val="666666"/>
                </a:solidFill>
              </a:rPr>
              <a:t>Een goed vestigingsklimaat is nodig voor economische groei. NHN draagt hieraan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bij door in te zetten op gebiedsontwikkeling, herstructurering en innovatie.</a:t>
            </a:r>
            <a:br>
              <a:rPr lang="nl-NL" sz="1200" dirty="0">
                <a:solidFill>
                  <a:srgbClr val="41403F"/>
                </a:solidFill>
                <a:latin typeface="Lucida Grande"/>
                <a:cs typeface="Lucida Grande"/>
              </a:rPr>
            </a:b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  <a:p>
            <a:pPr algn="ctr">
              <a:spcAft>
                <a:spcPts val="600"/>
              </a:spcAft>
              <a:buClr>
                <a:srgbClr val="00CCFF"/>
              </a:buClr>
              <a:buFont typeface="Arial"/>
              <a:buChar char="•"/>
            </a:pP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</p:txBody>
      </p:sp>
      <p:cxnSp>
        <p:nvCxnSpPr>
          <p:cNvPr id="13" name="Straight Connector 28"/>
          <p:cNvCxnSpPr>
            <a:endCxn id="14" idx="3"/>
          </p:cNvCxnSpPr>
          <p:nvPr userDrawn="1"/>
        </p:nvCxnSpPr>
        <p:spPr>
          <a:xfrm flipV="1">
            <a:off x="2057400" y="2195056"/>
            <a:ext cx="1509144" cy="1001854"/>
          </a:xfrm>
          <a:prstGeom prst="line">
            <a:avLst/>
          </a:prstGeom>
          <a:ln w="3175" cap="rnd" cmpd="sng">
            <a:solidFill>
              <a:srgbClr val="24AF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29"/>
          <p:cNvSpPr/>
          <p:nvPr userDrawn="1"/>
        </p:nvSpPr>
        <p:spPr>
          <a:xfrm>
            <a:off x="3556000" y="2133600"/>
            <a:ext cx="72000" cy="72000"/>
          </a:xfrm>
          <a:prstGeom prst="ellipse">
            <a:avLst/>
          </a:prstGeom>
          <a:noFill/>
          <a:ln w="38100">
            <a:solidFill>
              <a:srgbClr val="24AF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l 30"/>
          <p:cNvSpPr/>
          <p:nvPr userDrawn="1"/>
        </p:nvSpPr>
        <p:spPr>
          <a:xfrm>
            <a:off x="4559301" y="2146299"/>
            <a:ext cx="72000" cy="72000"/>
          </a:xfrm>
          <a:prstGeom prst="ellipse">
            <a:avLst/>
          </a:prstGeom>
          <a:noFill/>
          <a:ln w="38100">
            <a:solidFill>
              <a:srgbClr val="24AF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Oval 31"/>
          <p:cNvSpPr/>
          <p:nvPr userDrawn="1"/>
        </p:nvSpPr>
        <p:spPr>
          <a:xfrm>
            <a:off x="5638800" y="2133600"/>
            <a:ext cx="72000" cy="72000"/>
          </a:xfrm>
          <a:prstGeom prst="ellipse">
            <a:avLst/>
          </a:prstGeom>
          <a:noFill/>
          <a:ln w="38100">
            <a:solidFill>
              <a:srgbClr val="24AF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7" name="Straight Connector 32"/>
          <p:cNvCxnSpPr>
            <a:stCxn id="16" idx="5"/>
          </p:cNvCxnSpPr>
          <p:nvPr userDrawn="1"/>
        </p:nvCxnSpPr>
        <p:spPr>
          <a:xfrm rot="16200000" flipH="1">
            <a:off x="5876713" y="2018599"/>
            <a:ext cx="957230" cy="1310144"/>
          </a:xfrm>
          <a:prstGeom prst="line">
            <a:avLst/>
          </a:prstGeom>
          <a:ln w="3175" cap="rnd" cmpd="sng">
            <a:solidFill>
              <a:srgbClr val="24AF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3"/>
          <p:cNvCxnSpPr/>
          <p:nvPr userDrawn="1"/>
        </p:nvCxnSpPr>
        <p:spPr>
          <a:xfrm rot="5400000">
            <a:off x="4122235" y="2699475"/>
            <a:ext cx="942486" cy="1588"/>
          </a:xfrm>
          <a:prstGeom prst="line">
            <a:avLst/>
          </a:prstGeom>
          <a:ln w="3175" cap="rnd" cmpd="sng">
            <a:solidFill>
              <a:srgbClr val="24AF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34" descr="regiomarketi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5902" y="2835566"/>
            <a:ext cx="1009498" cy="1009498"/>
          </a:xfrm>
          <a:prstGeom prst="rect">
            <a:avLst/>
          </a:prstGeom>
          <a:effectLst>
            <a:outerShdw blurRad="50800" dist="38100" dir="8100000" algn="bl">
              <a:srgbClr val="000000">
                <a:alpha val="43000"/>
              </a:srgbClr>
            </a:outerShdw>
          </a:effectLst>
        </p:spPr>
      </p:pic>
      <p:sp>
        <p:nvSpPr>
          <p:cNvPr id="20" name="Oval 35"/>
          <p:cNvSpPr/>
          <p:nvPr userDrawn="1"/>
        </p:nvSpPr>
        <p:spPr>
          <a:xfrm>
            <a:off x="1278000" y="2837064"/>
            <a:ext cx="1008000" cy="10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bl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" name="Picture 36" descr="ondernemersloket4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506600" y="3081539"/>
            <a:ext cx="571500" cy="504825"/>
          </a:xfrm>
          <a:prstGeom prst="rect">
            <a:avLst/>
          </a:prstGeom>
        </p:spPr>
      </p:pic>
      <p:pic>
        <p:nvPicPr>
          <p:cNvPr id="22" name="Picture 37" descr="vestigingsklimaa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839102" y="2835566"/>
            <a:ext cx="1009498" cy="1009498"/>
          </a:xfrm>
          <a:prstGeom prst="rect">
            <a:avLst/>
          </a:prstGeom>
          <a:effectLst>
            <a:outerShdw blurRad="50800" dist="38100" dir="8100000" algn="b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967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bg>
      <p:bgPr>
        <a:solidFill>
          <a:srgbClr val="E6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31"/>
          <p:cNvSpPr/>
          <p:nvPr userDrawn="1"/>
        </p:nvSpPr>
        <p:spPr>
          <a:xfrm>
            <a:off x="3943351" y="801638"/>
            <a:ext cx="1179982" cy="9192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pic>
        <p:nvPicPr>
          <p:cNvPr id="3" name="Picture 32" descr="ondernemersloket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924301" y="757188"/>
            <a:ext cx="1224629" cy="1080000"/>
          </a:xfrm>
          <a:prstGeom prst="rect">
            <a:avLst/>
          </a:prstGeom>
        </p:spPr>
      </p:pic>
      <p:sp>
        <p:nvSpPr>
          <p:cNvPr id="4" name="TextBox 39"/>
          <p:cNvSpPr txBox="1"/>
          <p:nvPr userDrawn="1"/>
        </p:nvSpPr>
        <p:spPr>
          <a:xfrm>
            <a:off x="685800" y="4063189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>
                <a:solidFill>
                  <a:srgbClr val="25BEE6"/>
                </a:solidFill>
                <a:latin typeface="Arial"/>
                <a:cs typeface="Arial"/>
              </a:rPr>
              <a:t>Vestigings-</a:t>
            </a:r>
            <a:br>
              <a:rPr lang="nl-NL" dirty="0">
                <a:solidFill>
                  <a:srgbClr val="25BEE6"/>
                </a:solidFill>
                <a:latin typeface="Arial"/>
                <a:cs typeface="Arial"/>
              </a:rPr>
            </a:br>
            <a:r>
              <a:rPr lang="nl-NL" dirty="0">
                <a:solidFill>
                  <a:srgbClr val="25BEE6"/>
                </a:solidFill>
                <a:latin typeface="Arial"/>
                <a:cs typeface="Arial"/>
              </a:rPr>
              <a:t>locaties</a:t>
            </a:r>
          </a:p>
          <a:p>
            <a:pPr algn="ctr">
              <a:spcAft>
                <a:spcPts val="600"/>
              </a:spcAft>
              <a:buClr>
                <a:srgbClr val="00CCFF"/>
              </a:buClr>
            </a:pPr>
            <a:r>
              <a:rPr lang="nl-NL" sz="1100" dirty="0">
                <a:solidFill>
                  <a:srgbClr val="666666"/>
                </a:solidFill>
              </a:rPr>
              <a:t>NHN kent alle mogelijke vestigingsplekken in de regio. 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We helpen u graag bij het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vinden van de juiste locatie.</a:t>
            </a:r>
            <a:br>
              <a:rPr lang="nl-NL" sz="1200" dirty="0">
                <a:solidFill>
                  <a:srgbClr val="666666"/>
                </a:solidFill>
                <a:latin typeface="Lucida Grande"/>
                <a:cs typeface="Lucida Grande"/>
              </a:rPr>
            </a:br>
            <a:br>
              <a:rPr lang="nl-NL" sz="1200" dirty="0">
                <a:solidFill>
                  <a:srgbClr val="666666"/>
                </a:solidFill>
                <a:latin typeface="Lucida Grande"/>
                <a:cs typeface="Lucida Grande"/>
              </a:rPr>
            </a:br>
            <a:endParaRPr lang="nl-NL" sz="1200" dirty="0">
              <a:solidFill>
                <a:srgbClr val="666666"/>
              </a:solidFill>
              <a:latin typeface="Lucida Grande"/>
              <a:cs typeface="Lucida Grande"/>
            </a:endParaRPr>
          </a:p>
          <a:p>
            <a:pPr algn="ctr">
              <a:spcAft>
                <a:spcPts val="600"/>
              </a:spcAft>
              <a:buClr>
                <a:srgbClr val="00CCFF"/>
              </a:buClr>
              <a:buFont typeface="Arial"/>
              <a:buChar char="•"/>
            </a:pP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</p:txBody>
      </p:sp>
      <p:sp>
        <p:nvSpPr>
          <p:cNvPr id="5" name="TextBox 40"/>
          <p:cNvSpPr txBox="1"/>
          <p:nvPr userDrawn="1"/>
        </p:nvSpPr>
        <p:spPr>
          <a:xfrm>
            <a:off x="3556000" y="4063189"/>
            <a:ext cx="2032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>
                <a:solidFill>
                  <a:srgbClr val="25BEE6"/>
                </a:solidFill>
                <a:latin typeface="Arial"/>
                <a:cs typeface="Arial"/>
              </a:rPr>
              <a:t>Financiering</a:t>
            </a:r>
          </a:p>
          <a:p>
            <a:pPr algn="ctr">
              <a:spcAft>
                <a:spcPts val="600"/>
              </a:spcAft>
              <a:buClr>
                <a:srgbClr val="00CCFF"/>
              </a:buClr>
            </a:pPr>
            <a:endParaRPr lang="nl-NL" sz="1100" dirty="0">
              <a:solidFill>
                <a:srgbClr val="666666"/>
              </a:solidFill>
            </a:endParaRPr>
          </a:p>
          <a:p>
            <a:pPr algn="ctr">
              <a:spcAft>
                <a:spcPts val="600"/>
              </a:spcAft>
              <a:buClr>
                <a:srgbClr val="00CCFF"/>
              </a:buClr>
            </a:pPr>
            <a:r>
              <a:rPr lang="nl-NL" sz="1100" dirty="0">
                <a:solidFill>
                  <a:srgbClr val="666666"/>
                </a:solidFill>
              </a:rPr>
              <a:t>Leningen, investeringen of subsidies. NHN helpt u bij het zoeken naar de juiste </a:t>
            </a:r>
            <a:br>
              <a:rPr lang="nl-NL" sz="1100" dirty="0">
                <a:solidFill>
                  <a:srgbClr val="666666"/>
                </a:solidFill>
              </a:rPr>
            </a:br>
            <a:r>
              <a:rPr lang="nl-NL" sz="1100" dirty="0">
                <a:solidFill>
                  <a:srgbClr val="666666"/>
                </a:solidFill>
              </a:rPr>
              <a:t>financiële oplossingen.</a:t>
            </a:r>
            <a:br>
              <a:rPr lang="nl-NL" sz="1200" dirty="0">
                <a:solidFill>
                  <a:srgbClr val="41403F"/>
                </a:solidFill>
                <a:latin typeface="Lucida Grande"/>
                <a:cs typeface="Lucida Grande"/>
              </a:rPr>
            </a:br>
            <a:br>
              <a:rPr lang="nl-NL" sz="1200" dirty="0">
                <a:solidFill>
                  <a:srgbClr val="41403F"/>
                </a:solidFill>
                <a:latin typeface="Lucida Grande"/>
                <a:cs typeface="Lucida Grande"/>
              </a:rPr>
            </a:b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  <a:p>
            <a:pPr algn="ctr">
              <a:spcAft>
                <a:spcPts val="600"/>
              </a:spcAft>
              <a:buClr>
                <a:srgbClr val="00CCFF"/>
              </a:buClr>
              <a:buFont typeface="Arial"/>
              <a:buChar char="•"/>
            </a:pP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</p:txBody>
      </p:sp>
      <p:sp>
        <p:nvSpPr>
          <p:cNvPr id="6" name="TextBox 41"/>
          <p:cNvSpPr txBox="1"/>
          <p:nvPr userDrawn="1"/>
        </p:nvSpPr>
        <p:spPr>
          <a:xfrm>
            <a:off x="6362700" y="4080123"/>
            <a:ext cx="198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dirty="0">
                <a:solidFill>
                  <a:srgbClr val="25BEE6"/>
                </a:solidFill>
                <a:latin typeface="Arial"/>
                <a:cs typeface="Arial"/>
              </a:rPr>
              <a:t>Business development</a:t>
            </a:r>
          </a:p>
          <a:p>
            <a:pPr algn="ctr">
              <a:spcAft>
                <a:spcPts val="600"/>
              </a:spcAft>
              <a:buClr>
                <a:srgbClr val="00CCFF"/>
              </a:buClr>
            </a:pPr>
            <a:r>
              <a:rPr lang="nl-NL" sz="1100" dirty="0">
                <a:solidFill>
                  <a:srgbClr val="666666"/>
                </a:solidFill>
              </a:rPr>
              <a:t>NHN is dé schakel in de regio Noord-Holland Noord en kan helpen bij nieuwe contacten en samenwerkingen.</a:t>
            </a:r>
            <a:br>
              <a:rPr lang="nl-NL" sz="1200" dirty="0">
                <a:solidFill>
                  <a:srgbClr val="41403F"/>
                </a:solidFill>
                <a:latin typeface="Lucida Grande"/>
                <a:cs typeface="Lucida Grande"/>
              </a:rPr>
            </a:b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  <a:p>
            <a:pPr algn="ctr">
              <a:spcAft>
                <a:spcPts val="600"/>
              </a:spcAft>
              <a:buClr>
                <a:srgbClr val="00CCFF"/>
              </a:buClr>
              <a:buFont typeface="Arial"/>
              <a:buChar char="•"/>
            </a:pPr>
            <a:endParaRPr lang="nl-NL" sz="1200" dirty="0">
              <a:solidFill>
                <a:srgbClr val="00CCFF"/>
              </a:solidFill>
              <a:latin typeface="Lucida Grande"/>
              <a:cs typeface="Lucida Grande"/>
            </a:endParaRPr>
          </a:p>
        </p:txBody>
      </p:sp>
      <p:cxnSp>
        <p:nvCxnSpPr>
          <p:cNvPr id="7" name="Straight Connector 45"/>
          <p:cNvCxnSpPr/>
          <p:nvPr userDrawn="1"/>
        </p:nvCxnSpPr>
        <p:spPr>
          <a:xfrm flipV="1">
            <a:off x="2057400" y="2183907"/>
            <a:ext cx="1509144" cy="1001854"/>
          </a:xfrm>
          <a:prstGeom prst="line">
            <a:avLst/>
          </a:prstGeom>
          <a:ln w="3175" cap="rnd" cmpd="sng">
            <a:solidFill>
              <a:srgbClr val="24AF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53"/>
          <p:cNvSpPr/>
          <p:nvPr userDrawn="1"/>
        </p:nvSpPr>
        <p:spPr>
          <a:xfrm>
            <a:off x="4559301" y="2135150"/>
            <a:ext cx="72000" cy="72000"/>
          </a:xfrm>
          <a:prstGeom prst="ellipse">
            <a:avLst/>
          </a:prstGeom>
          <a:noFill/>
          <a:ln w="38100">
            <a:solidFill>
              <a:srgbClr val="24AF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l 54"/>
          <p:cNvSpPr/>
          <p:nvPr userDrawn="1"/>
        </p:nvSpPr>
        <p:spPr>
          <a:xfrm>
            <a:off x="5638800" y="2122451"/>
            <a:ext cx="72000" cy="72000"/>
          </a:xfrm>
          <a:prstGeom prst="ellipse">
            <a:avLst/>
          </a:prstGeom>
          <a:noFill/>
          <a:ln w="38100">
            <a:solidFill>
              <a:srgbClr val="24AF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0" name="Straight Connector 56"/>
          <p:cNvCxnSpPr>
            <a:stCxn id="9" idx="5"/>
          </p:cNvCxnSpPr>
          <p:nvPr userDrawn="1"/>
        </p:nvCxnSpPr>
        <p:spPr>
          <a:xfrm rot="16200000" flipH="1">
            <a:off x="5876713" y="2007450"/>
            <a:ext cx="957230" cy="1310144"/>
          </a:xfrm>
          <a:prstGeom prst="line">
            <a:avLst/>
          </a:prstGeom>
          <a:ln w="3175" cap="rnd" cmpd="sng">
            <a:solidFill>
              <a:srgbClr val="24AF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4"/>
          <p:cNvCxnSpPr/>
          <p:nvPr userDrawn="1"/>
        </p:nvCxnSpPr>
        <p:spPr>
          <a:xfrm rot="5400000">
            <a:off x="4122235" y="2688326"/>
            <a:ext cx="942486" cy="1588"/>
          </a:xfrm>
          <a:prstGeom prst="line">
            <a:avLst/>
          </a:prstGeom>
          <a:ln w="3175" cap="rnd" cmpd="sng">
            <a:solidFill>
              <a:srgbClr val="24AFE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6" descr="bedrijfshuisvestin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43000" y="2667000"/>
            <a:ext cx="1233830" cy="123383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42" y="2662521"/>
            <a:ext cx="1227752" cy="123383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6" y="2662521"/>
            <a:ext cx="1233830" cy="1233830"/>
          </a:xfrm>
          <a:prstGeom prst="rect">
            <a:avLst/>
          </a:prstGeom>
          <a:effectLst>
            <a:outerShdw blurRad="50800" dist="38100" dir="8100000" algn="ctr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51"/>
          <p:cNvSpPr/>
          <p:nvPr userDrawn="1"/>
        </p:nvSpPr>
        <p:spPr>
          <a:xfrm>
            <a:off x="3556000" y="2122451"/>
            <a:ext cx="72000" cy="72000"/>
          </a:xfrm>
          <a:prstGeom prst="ellipse">
            <a:avLst/>
          </a:prstGeom>
          <a:noFill/>
          <a:ln w="38100">
            <a:solidFill>
              <a:srgbClr val="24AFE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962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- blauw">
    <p:bg>
      <p:bgPr>
        <a:solidFill>
          <a:srgbClr val="25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nhn-logo-klein-wi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52276" y="5873232"/>
            <a:ext cx="434523" cy="601309"/>
          </a:xfrm>
          <a:prstGeom prst="rect">
            <a:avLst/>
          </a:prstGeom>
        </p:spPr>
      </p:pic>
      <p:sp>
        <p:nvSpPr>
          <p:cNvPr id="8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088" y="1233579"/>
            <a:ext cx="3960000" cy="418997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chemeClr val="bg1"/>
              </a:buCl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chemeClr val="bg1"/>
              </a:buCl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7145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Klik om tekst in te voegen</a:t>
            </a:r>
          </a:p>
          <a:p>
            <a:pPr lvl="2"/>
            <a:r>
              <a:rPr lang="nl-NL" dirty="0"/>
              <a:t>Klik om tekst in te voegen</a:t>
            </a:r>
          </a:p>
          <a:p>
            <a:pPr lvl="3"/>
            <a:r>
              <a:rPr lang="nl-NL" dirty="0"/>
              <a:t>Klik om tekst in te voegen</a:t>
            </a:r>
          </a:p>
          <a:p>
            <a:pPr lvl="0"/>
            <a:r>
              <a:rPr lang="nl-NL" dirty="0"/>
              <a:t>Klik om tekst in te voegen</a:t>
            </a:r>
          </a:p>
        </p:txBody>
      </p:sp>
      <p:sp>
        <p:nvSpPr>
          <p:cNvPr id="9" name="Titel 3"/>
          <p:cNvSpPr>
            <a:spLocks noGrp="1"/>
          </p:cNvSpPr>
          <p:nvPr>
            <p:ph type="title" hasCustomPrompt="1"/>
          </p:nvPr>
        </p:nvSpPr>
        <p:spPr>
          <a:xfrm>
            <a:off x="387820" y="630790"/>
            <a:ext cx="8357973" cy="4386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4785793" y="1233579"/>
            <a:ext cx="3960000" cy="418997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Clr>
                <a:schemeClr val="bg1"/>
              </a:buCl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buClr>
                <a:schemeClr val="bg1"/>
              </a:buCl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 marL="1714500" indent="-3429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Klik om tekst in te voegen</a:t>
            </a:r>
          </a:p>
          <a:p>
            <a:pPr lvl="2"/>
            <a:r>
              <a:rPr lang="nl-NL" dirty="0"/>
              <a:t>Klik om tekst in te voegen</a:t>
            </a:r>
          </a:p>
          <a:p>
            <a:pPr lvl="3"/>
            <a:r>
              <a:rPr lang="nl-NL" dirty="0"/>
              <a:t>Klik om tekst in te voegen</a:t>
            </a:r>
          </a:p>
          <a:p>
            <a:pPr lvl="0"/>
            <a:r>
              <a:rPr lang="nl-NL" dirty="0"/>
              <a:t>Klik om tekst in te voegen</a:t>
            </a:r>
          </a:p>
        </p:txBody>
      </p:sp>
    </p:spTree>
    <p:extLst>
      <p:ext uri="{BB962C8B-B14F-4D97-AF65-F5344CB8AC3E}">
        <p14:creationId xmlns:p14="http://schemas.microsoft.com/office/powerpoint/2010/main" val="3762846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/>
          <p:cNvGrpSpPr/>
          <p:nvPr userDrawn="1"/>
        </p:nvGrpSpPr>
        <p:grpSpPr>
          <a:xfrm>
            <a:off x="0" y="0"/>
            <a:ext cx="9144000" cy="6872073"/>
            <a:chOff x="0" y="0"/>
            <a:chExt cx="9144000" cy="6872073"/>
          </a:xfrm>
        </p:grpSpPr>
        <p:sp>
          <p:nvSpPr>
            <p:cNvPr id="10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E6E8E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>
                  <a:solidFill>
                    <a:srgbClr val="25BEE6"/>
                  </a:solidFill>
                </a:rPr>
                <a:t> </a:t>
              </a:r>
            </a:p>
          </p:txBody>
        </p:sp>
        <p:pic>
          <p:nvPicPr>
            <p:cNvPr id="11" name="Tijdelijke aanduiding voor inhoud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80"/>
            <a:stretch/>
          </p:blipFill>
          <p:spPr>
            <a:xfrm>
              <a:off x="1838864" y="0"/>
              <a:ext cx="7305136" cy="6872073"/>
            </a:xfrm>
            <a:prstGeom prst="rect">
              <a:avLst/>
            </a:prstGeom>
          </p:spPr>
        </p:pic>
      </p:grpSp>
      <p:pic>
        <p:nvPicPr>
          <p:cNvPr id="14" name="Picture 13" descr="nhn-logo-klei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52277" y="5873233"/>
            <a:ext cx="434523" cy="601309"/>
          </a:xfrm>
          <a:prstGeom prst="rect">
            <a:avLst/>
          </a:prstGeom>
        </p:spPr>
      </p:pic>
      <p:sp>
        <p:nvSpPr>
          <p:cNvPr id="15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387820" y="1233579"/>
            <a:ext cx="4536605" cy="4189970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buClr>
                <a:srgbClr val="00B0F0"/>
              </a:buCl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buClr>
                <a:srgbClr val="00B0F0"/>
              </a:buClr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714500" indent="-342900">
              <a:buClr>
                <a:srgbClr val="00B0F0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Klik om tekst in te voegen</a:t>
            </a:r>
          </a:p>
          <a:p>
            <a:pPr lvl="2"/>
            <a:r>
              <a:rPr lang="nl-NL" dirty="0"/>
              <a:t>Klik om tekst in te voegen</a:t>
            </a:r>
          </a:p>
          <a:p>
            <a:pPr lvl="3"/>
            <a:r>
              <a:rPr lang="nl-NL" dirty="0"/>
              <a:t>Klik om tekst in te voegen</a:t>
            </a:r>
          </a:p>
          <a:p>
            <a:pPr lvl="0"/>
            <a:r>
              <a:rPr lang="nl-NL" dirty="0"/>
              <a:t>Klik om tekst in te voegen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 hasCustomPrompt="1"/>
          </p:nvPr>
        </p:nvSpPr>
        <p:spPr>
          <a:xfrm>
            <a:off x="387820" y="630790"/>
            <a:ext cx="4536605" cy="4386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49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er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8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rgbClr val="25BEE6"/>
                </a:solidFill>
              </a:rPr>
              <a:t> </a:t>
            </a:r>
          </a:p>
        </p:txBody>
      </p:sp>
      <p:grpSp>
        <p:nvGrpSpPr>
          <p:cNvPr id="3" name="Groep 2"/>
          <p:cNvGrpSpPr/>
          <p:nvPr userDrawn="1"/>
        </p:nvGrpSpPr>
        <p:grpSpPr>
          <a:xfrm>
            <a:off x="1556049" y="9525"/>
            <a:ext cx="7587952" cy="6848475"/>
            <a:chOff x="1403649" y="104775"/>
            <a:chExt cx="7587952" cy="6848475"/>
          </a:xfrm>
        </p:grpSpPr>
        <p:pic>
          <p:nvPicPr>
            <p:cNvPr id="7" name="Tijdelijke aanduiding voor inhoud 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2" r="22822" b="5506"/>
            <a:stretch/>
          </p:blipFill>
          <p:spPr>
            <a:xfrm>
              <a:off x="1403649" y="104775"/>
              <a:ext cx="7587952" cy="6848475"/>
            </a:xfrm>
            <a:prstGeom prst="rect">
              <a:avLst/>
            </a:prstGeom>
          </p:spPr>
        </p:pic>
        <p:sp>
          <p:nvSpPr>
            <p:cNvPr id="9" name="Tekstvak 8"/>
            <p:cNvSpPr txBox="1"/>
            <p:nvPr userDrawn="1"/>
          </p:nvSpPr>
          <p:spPr>
            <a:xfrm>
              <a:off x="5724128" y="1700808"/>
              <a:ext cx="1351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24AFE0"/>
                  </a:solidFill>
                </a:rPr>
                <a:t>Port of Den Helder</a:t>
              </a:r>
            </a:p>
          </p:txBody>
        </p:sp>
        <p:sp>
          <p:nvSpPr>
            <p:cNvPr id="10" name="Tekstvak 9"/>
            <p:cNvSpPr txBox="1"/>
            <p:nvPr userDrawn="1"/>
          </p:nvSpPr>
          <p:spPr>
            <a:xfrm>
              <a:off x="4048971" y="2107930"/>
              <a:ext cx="13692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24AFE0"/>
                  </a:solidFill>
                </a:rPr>
                <a:t>Den Helder Airport</a:t>
              </a:r>
            </a:p>
          </p:txBody>
        </p:sp>
        <p:sp>
          <p:nvSpPr>
            <p:cNvPr id="11" name="Tekstvak 10"/>
            <p:cNvSpPr txBox="1"/>
            <p:nvPr userDrawn="1"/>
          </p:nvSpPr>
          <p:spPr>
            <a:xfrm>
              <a:off x="6012160" y="1279138"/>
              <a:ext cx="4943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24AFE0"/>
                  </a:solidFill>
                </a:rPr>
                <a:t>NIOZ</a:t>
              </a:r>
            </a:p>
          </p:txBody>
        </p:sp>
        <p:sp>
          <p:nvSpPr>
            <p:cNvPr id="12" name="Tekstvak 11"/>
            <p:cNvSpPr txBox="1"/>
            <p:nvPr userDrawn="1"/>
          </p:nvSpPr>
          <p:spPr>
            <a:xfrm>
              <a:off x="4907563" y="1638313"/>
              <a:ext cx="8598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24AFE0"/>
                  </a:solidFill>
                </a:rPr>
                <a:t>Koninklijke</a:t>
              </a:r>
            </a:p>
            <a:p>
              <a:r>
                <a:rPr lang="nl-NL" sz="1200" dirty="0">
                  <a:solidFill>
                    <a:srgbClr val="24AFE0"/>
                  </a:solidFill>
                </a:rPr>
                <a:t>Marine</a:t>
              </a:r>
            </a:p>
          </p:txBody>
        </p:sp>
        <p:sp>
          <p:nvSpPr>
            <p:cNvPr id="13" name="Tekstvak 12"/>
            <p:cNvSpPr txBox="1"/>
            <p:nvPr userDrawn="1"/>
          </p:nvSpPr>
          <p:spPr>
            <a:xfrm>
              <a:off x="7002616" y="1625347"/>
              <a:ext cx="8859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92D050"/>
                  </a:solidFill>
                </a:rPr>
                <a:t>Off </a:t>
              </a:r>
              <a:r>
                <a:rPr lang="nl-NL" sz="1200" dirty="0" err="1">
                  <a:solidFill>
                    <a:srgbClr val="92D050"/>
                  </a:solidFill>
                </a:rPr>
                <a:t>Grid</a:t>
              </a:r>
              <a:r>
                <a:rPr lang="nl-NL" sz="1200" dirty="0">
                  <a:solidFill>
                    <a:srgbClr val="92D050"/>
                  </a:solidFill>
                </a:rPr>
                <a:t> </a:t>
              </a:r>
            </a:p>
            <a:p>
              <a:r>
                <a:rPr lang="nl-NL" sz="1200" dirty="0">
                  <a:solidFill>
                    <a:srgbClr val="92D050"/>
                  </a:solidFill>
                </a:rPr>
                <a:t>Test Center</a:t>
              </a:r>
            </a:p>
          </p:txBody>
        </p:sp>
        <p:sp>
          <p:nvSpPr>
            <p:cNvPr id="14" name="Tekstvak 13"/>
            <p:cNvSpPr txBox="1"/>
            <p:nvPr userDrawn="1"/>
          </p:nvSpPr>
          <p:spPr>
            <a:xfrm>
              <a:off x="3752962" y="3023152"/>
              <a:ext cx="169251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>
                  <a:solidFill>
                    <a:srgbClr val="92D050"/>
                  </a:solidFill>
                </a:rPr>
                <a:t>Nieuwe Onderzoeks-</a:t>
              </a:r>
            </a:p>
            <a:p>
              <a:r>
                <a:rPr lang="nl-NL" sz="1000" dirty="0">
                  <a:solidFill>
                    <a:srgbClr val="92D050"/>
                  </a:solidFill>
                </a:rPr>
                <a:t>reactor PALLAS</a:t>
              </a:r>
            </a:p>
            <a:p>
              <a:r>
                <a:rPr lang="nl-NL" sz="1200" dirty="0">
                  <a:solidFill>
                    <a:srgbClr val="92D050"/>
                  </a:solidFill>
                </a:rPr>
                <a:t>Petten Research Park </a:t>
              </a:r>
            </a:p>
            <a:p>
              <a:r>
                <a:rPr lang="nl-NL" sz="1200" dirty="0">
                  <a:solidFill>
                    <a:srgbClr val="92D050"/>
                  </a:solidFill>
                </a:rPr>
                <a:t>(ECN, NRG, JRC, PALLAS)</a:t>
              </a:r>
            </a:p>
          </p:txBody>
        </p:sp>
        <p:sp>
          <p:nvSpPr>
            <p:cNvPr id="15" name="Tekstvak 14"/>
            <p:cNvSpPr txBox="1"/>
            <p:nvPr userDrawn="1"/>
          </p:nvSpPr>
          <p:spPr>
            <a:xfrm>
              <a:off x="5816252" y="4857001"/>
              <a:ext cx="119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92D050"/>
                  </a:solidFill>
                </a:rPr>
                <a:t>Energy</a:t>
              </a:r>
            </a:p>
            <a:p>
              <a:r>
                <a:rPr lang="nl-NL" sz="1200" dirty="0" err="1">
                  <a:solidFill>
                    <a:srgbClr val="92D050"/>
                  </a:solidFill>
                </a:rPr>
                <a:t>Innovation</a:t>
              </a:r>
              <a:r>
                <a:rPr lang="nl-NL" sz="1200" dirty="0">
                  <a:solidFill>
                    <a:srgbClr val="92D050"/>
                  </a:solidFill>
                </a:rPr>
                <a:t> Park </a:t>
              </a:r>
            </a:p>
            <a:p>
              <a:r>
                <a:rPr lang="nl-NL" sz="1200" dirty="0">
                  <a:solidFill>
                    <a:srgbClr val="92D050"/>
                  </a:solidFill>
                </a:rPr>
                <a:t>(TAQA)</a:t>
              </a:r>
            </a:p>
          </p:txBody>
        </p:sp>
        <p:sp>
          <p:nvSpPr>
            <p:cNvPr id="16" name="Tekstvak 15"/>
            <p:cNvSpPr txBox="1"/>
            <p:nvPr userDrawn="1"/>
          </p:nvSpPr>
          <p:spPr>
            <a:xfrm>
              <a:off x="7096701" y="3429000"/>
              <a:ext cx="9044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>
                  <a:solidFill>
                    <a:srgbClr val="FFCC00"/>
                  </a:solidFill>
                </a:rPr>
                <a:t>Agriport</a:t>
              </a:r>
              <a:r>
                <a:rPr lang="nl-NL" sz="1200" dirty="0">
                  <a:solidFill>
                    <a:srgbClr val="FFCC00"/>
                  </a:solidFill>
                </a:rPr>
                <a:t> A7</a:t>
              </a:r>
            </a:p>
          </p:txBody>
        </p:sp>
        <p:sp>
          <p:nvSpPr>
            <p:cNvPr id="17" name="Tekstvak 16"/>
            <p:cNvSpPr txBox="1"/>
            <p:nvPr userDrawn="1"/>
          </p:nvSpPr>
          <p:spPr>
            <a:xfrm>
              <a:off x="8311928" y="3933056"/>
              <a:ext cx="55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FFCC00"/>
                  </a:solidFill>
                </a:rPr>
                <a:t>Seed</a:t>
              </a:r>
            </a:p>
            <a:p>
              <a:r>
                <a:rPr lang="nl-NL" sz="1200" dirty="0">
                  <a:solidFill>
                    <a:srgbClr val="FFCC00"/>
                  </a:solidFill>
                </a:rPr>
                <a:t>Valley</a:t>
              </a:r>
            </a:p>
          </p:txBody>
        </p:sp>
        <p:sp>
          <p:nvSpPr>
            <p:cNvPr id="18" name="Tekstvak 17"/>
            <p:cNvSpPr txBox="1"/>
            <p:nvPr userDrawn="1"/>
          </p:nvSpPr>
          <p:spPr>
            <a:xfrm>
              <a:off x="6919345" y="3800406"/>
              <a:ext cx="10817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FFCC00"/>
                  </a:solidFill>
                </a:rPr>
                <a:t>2.000 HA </a:t>
              </a:r>
            </a:p>
            <a:p>
              <a:r>
                <a:rPr lang="nl-NL" sz="1200" dirty="0">
                  <a:solidFill>
                    <a:srgbClr val="FFCC00"/>
                  </a:solidFill>
                </a:rPr>
                <a:t>Grootschalige </a:t>
              </a:r>
            </a:p>
            <a:p>
              <a:r>
                <a:rPr lang="nl-NL" sz="1200" dirty="0">
                  <a:solidFill>
                    <a:srgbClr val="FFCC00"/>
                  </a:solidFill>
                </a:rPr>
                <a:t>glastuinbouw</a:t>
              </a:r>
            </a:p>
          </p:txBody>
        </p:sp>
        <p:cxnSp>
          <p:nvCxnSpPr>
            <p:cNvPr id="19" name="Rechte verbindingslijn 18"/>
            <p:cNvCxnSpPr/>
            <p:nvPr userDrawn="1"/>
          </p:nvCxnSpPr>
          <p:spPr>
            <a:xfrm flipV="1">
              <a:off x="5801012" y="1927133"/>
              <a:ext cx="135173" cy="133715"/>
            </a:xfrm>
            <a:prstGeom prst="line">
              <a:avLst/>
            </a:prstGeom>
            <a:ln w="6350">
              <a:solidFill>
                <a:srgbClr val="24AFE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19"/>
            <p:cNvSpPr txBox="1"/>
            <p:nvPr userDrawn="1"/>
          </p:nvSpPr>
          <p:spPr>
            <a:xfrm>
              <a:off x="5801012" y="4645332"/>
              <a:ext cx="7055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92D050"/>
                  </a:solidFill>
                </a:rPr>
                <a:t>INVESTA</a:t>
              </a:r>
            </a:p>
          </p:txBody>
        </p:sp>
        <p:sp>
          <p:nvSpPr>
            <p:cNvPr id="21" name="Tekstvak 20"/>
            <p:cNvSpPr txBox="1"/>
            <p:nvPr userDrawn="1"/>
          </p:nvSpPr>
          <p:spPr>
            <a:xfrm>
              <a:off x="4770560" y="4174899"/>
              <a:ext cx="8555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92D050"/>
                  </a:solidFill>
                </a:rPr>
                <a:t>Gasopslag </a:t>
              </a:r>
            </a:p>
            <a:p>
              <a:r>
                <a:rPr lang="nl-NL" sz="1200" dirty="0">
                  <a:solidFill>
                    <a:srgbClr val="92D050"/>
                  </a:solidFill>
                </a:rPr>
                <a:t>TAQA </a:t>
              </a:r>
            </a:p>
            <a:p>
              <a:r>
                <a:rPr lang="nl-NL" sz="1200" dirty="0">
                  <a:solidFill>
                    <a:srgbClr val="92D050"/>
                  </a:solidFill>
                </a:rPr>
                <a:t>Energy</a:t>
              </a:r>
            </a:p>
          </p:txBody>
        </p:sp>
        <p:sp>
          <p:nvSpPr>
            <p:cNvPr id="22" name="Tekstvak 21"/>
            <p:cNvSpPr txBox="1"/>
            <p:nvPr userDrawn="1"/>
          </p:nvSpPr>
          <p:spPr>
            <a:xfrm>
              <a:off x="5125932" y="4770529"/>
              <a:ext cx="4811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92D050"/>
                  </a:solidFill>
                </a:rPr>
                <a:t>IDEA</a:t>
              </a:r>
            </a:p>
          </p:txBody>
        </p:sp>
        <p:sp>
          <p:nvSpPr>
            <p:cNvPr id="23" name="Tekstvak 22"/>
            <p:cNvSpPr txBox="1"/>
            <p:nvPr userDrawn="1"/>
          </p:nvSpPr>
          <p:spPr>
            <a:xfrm>
              <a:off x="5622886" y="6502741"/>
              <a:ext cx="1272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Amsterdam</a:t>
              </a:r>
            </a:p>
          </p:txBody>
        </p:sp>
        <p:cxnSp>
          <p:nvCxnSpPr>
            <p:cNvPr id="24" name="Rechte verbindingslijn 23"/>
            <p:cNvCxnSpPr/>
            <p:nvPr userDrawn="1"/>
          </p:nvCxnSpPr>
          <p:spPr>
            <a:xfrm flipV="1">
              <a:off x="5767414" y="1491861"/>
              <a:ext cx="304214" cy="218536"/>
            </a:xfrm>
            <a:prstGeom prst="line">
              <a:avLst/>
            </a:prstGeom>
            <a:ln w="6350">
              <a:solidFill>
                <a:srgbClr val="24AFE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/>
            <p:cNvCxnSpPr/>
            <p:nvPr userDrawn="1"/>
          </p:nvCxnSpPr>
          <p:spPr>
            <a:xfrm flipH="1" flipV="1">
              <a:off x="5581246" y="1906443"/>
              <a:ext cx="186168" cy="133714"/>
            </a:xfrm>
            <a:prstGeom prst="line">
              <a:avLst/>
            </a:prstGeom>
            <a:ln w="6350">
              <a:solidFill>
                <a:srgbClr val="24AFE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/>
            <p:nvPr userDrawn="1"/>
          </p:nvCxnSpPr>
          <p:spPr>
            <a:xfrm flipH="1">
              <a:off x="5357836" y="2204914"/>
              <a:ext cx="223410" cy="32359"/>
            </a:xfrm>
            <a:prstGeom prst="line">
              <a:avLst/>
            </a:prstGeom>
            <a:ln w="6350">
              <a:solidFill>
                <a:srgbClr val="24AFE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al 26"/>
            <p:cNvSpPr/>
            <p:nvPr userDrawn="1"/>
          </p:nvSpPr>
          <p:spPr>
            <a:xfrm>
              <a:off x="2783658" y="1844825"/>
              <a:ext cx="1863921" cy="1744826"/>
            </a:xfrm>
            <a:prstGeom prst="ellipse">
              <a:avLst/>
            </a:prstGeom>
            <a:noFill/>
            <a:ln>
              <a:solidFill>
                <a:srgbClr val="24AF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rgbClr val="24AFE0"/>
                  </a:solidFill>
                </a:rPr>
                <a:t>Offshore windparken in ontwikkeling</a:t>
              </a:r>
            </a:p>
          </p:txBody>
        </p:sp>
        <p:sp>
          <p:nvSpPr>
            <p:cNvPr id="28" name="Ovaal 27"/>
            <p:cNvSpPr/>
            <p:nvPr userDrawn="1"/>
          </p:nvSpPr>
          <p:spPr>
            <a:xfrm>
              <a:off x="3827993" y="414621"/>
              <a:ext cx="1420646" cy="1329153"/>
            </a:xfrm>
            <a:prstGeom prst="ellipse">
              <a:avLst/>
            </a:prstGeom>
            <a:noFill/>
            <a:ln>
              <a:solidFill>
                <a:srgbClr val="24AF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rgbClr val="24AFE0"/>
                  </a:solidFill>
                </a:rPr>
                <a:t>Meer dan 150 olie- en gasplatforms in Noordzee</a:t>
              </a:r>
            </a:p>
          </p:txBody>
        </p:sp>
        <p:sp>
          <p:nvSpPr>
            <p:cNvPr id="29" name="Tekstvak 28"/>
            <p:cNvSpPr txBox="1"/>
            <p:nvPr userDrawn="1"/>
          </p:nvSpPr>
          <p:spPr>
            <a:xfrm>
              <a:off x="4312889" y="5248509"/>
              <a:ext cx="8130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Kaptein</a:t>
              </a:r>
            </a:p>
            <a:p>
              <a:r>
                <a:rPr lang="nl-NL" sz="1200" dirty="0"/>
                <a:t>Kaas</a:t>
              </a:r>
            </a:p>
            <a:p>
              <a:r>
                <a:rPr lang="nl-NL" sz="1000" dirty="0"/>
                <a:t>Nieuwbouw</a:t>
              </a:r>
            </a:p>
          </p:txBody>
        </p:sp>
        <p:sp>
          <p:nvSpPr>
            <p:cNvPr id="30" name="Tekstvak 29"/>
            <p:cNvSpPr txBox="1"/>
            <p:nvPr userDrawn="1"/>
          </p:nvSpPr>
          <p:spPr>
            <a:xfrm>
              <a:off x="5297938" y="5523112"/>
              <a:ext cx="8627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Picturae</a:t>
              </a:r>
              <a:endParaRPr lang="nl-NL" sz="1200" dirty="0"/>
            </a:p>
            <a:p>
              <a:r>
                <a:rPr lang="nl-NL" sz="1000" dirty="0"/>
                <a:t>Verplaatsing </a:t>
              </a:r>
            </a:p>
            <a:p>
              <a:r>
                <a:rPr lang="nl-NL" sz="1000" dirty="0"/>
                <a:t>Heiloo</a:t>
              </a:r>
            </a:p>
          </p:txBody>
        </p:sp>
        <p:cxnSp>
          <p:nvCxnSpPr>
            <p:cNvPr id="31" name="Rechte verbindingslijn 30"/>
            <p:cNvCxnSpPr>
              <a:endCxn id="29" idx="0"/>
            </p:cNvCxnSpPr>
            <p:nvPr userDrawn="1"/>
          </p:nvCxnSpPr>
          <p:spPr>
            <a:xfrm flipH="1">
              <a:off x="4719411" y="5120677"/>
              <a:ext cx="529228" cy="127832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chte verbindingslijn 31"/>
            <p:cNvCxnSpPr/>
            <p:nvPr userDrawn="1"/>
          </p:nvCxnSpPr>
          <p:spPr>
            <a:xfrm>
              <a:off x="5578489" y="5144762"/>
              <a:ext cx="70728" cy="37835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kstvak 32"/>
            <p:cNvSpPr txBox="1"/>
            <p:nvPr userDrawn="1"/>
          </p:nvSpPr>
          <p:spPr>
            <a:xfrm>
              <a:off x="5881332" y="5460762"/>
              <a:ext cx="743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Sustenso</a:t>
              </a:r>
              <a:endParaRPr lang="nl-NL" sz="1200" dirty="0"/>
            </a:p>
          </p:txBody>
        </p:sp>
        <p:cxnSp>
          <p:nvCxnSpPr>
            <p:cNvPr id="34" name="Rechte verbindingslijn 33"/>
            <p:cNvCxnSpPr/>
            <p:nvPr userDrawn="1"/>
          </p:nvCxnSpPr>
          <p:spPr>
            <a:xfrm>
              <a:off x="5621723" y="5107613"/>
              <a:ext cx="392391" cy="40275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34"/>
            <p:cNvCxnSpPr/>
            <p:nvPr userDrawn="1"/>
          </p:nvCxnSpPr>
          <p:spPr>
            <a:xfrm flipH="1">
              <a:off x="5427985" y="4651866"/>
              <a:ext cx="123557" cy="154909"/>
            </a:xfrm>
            <a:prstGeom prst="line">
              <a:avLst/>
            </a:prstGeom>
            <a:ln w="635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/>
            <p:nvPr userDrawn="1"/>
          </p:nvCxnSpPr>
          <p:spPr>
            <a:xfrm flipH="1">
              <a:off x="5304732" y="4585285"/>
              <a:ext cx="164809" cy="0"/>
            </a:xfrm>
            <a:prstGeom prst="line">
              <a:avLst/>
            </a:prstGeom>
            <a:ln w="635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/>
            <p:cNvCxnSpPr/>
            <p:nvPr userDrawn="1"/>
          </p:nvCxnSpPr>
          <p:spPr>
            <a:xfrm flipH="1">
              <a:off x="5718607" y="4863660"/>
              <a:ext cx="164809" cy="0"/>
            </a:xfrm>
            <a:prstGeom prst="line">
              <a:avLst/>
            </a:prstGeom>
            <a:ln w="635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kstvak 37"/>
            <p:cNvSpPr txBox="1"/>
            <p:nvPr userDrawn="1"/>
          </p:nvSpPr>
          <p:spPr>
            <a:xfrm>
              <a:off x="5430991" y="3937030"/>
              <a:ext cx="104547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RGS </a:t>
              </a:r>
            </a:p>
            <a:p>
              <a:r>
                <a:rPr lang="nl-NL" sz="1400" b="1" dirty="0"/>
                <a:t>€ 1.200.000</a:t>
              </a:r>
            </a:p>
          </p:txBody>
        </p:sp>
        <p:sp>
          <p:nvSpPr>
            <p:cNvPr id="39" name="Tekstvak 38"/>
            <p:cNvSpPr txBox="1"/>
            <p:nvPr userDrawn="1"/>
          </p:nvSpPr>
          <p:spPr>
            <a:xfrm>
              <a:off x="3525157" y="3813063"/>
              <a:ext cx="11913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GCO/IET</a:t>
              </a:r>
            </a:p>
            <a:p>
              <a:r>
                <a:rPr lang="nl-NL" sz="900" dirty="0"/>
                <a:t>Instituut voor </a:t>
              </a:r>
            </a:p>
            <a:p>
              <a:r>
                <a:rPr lang="nl-NL" sz="900" dirty="0"/>
                <a:t>Energie en Transport </a:t>
              </a:r>
            </a:p>
            <a:p>
              <a:r>
                <a:rPr lang="nl-NL" sz="1400" b="1" dirty="0"/>
                <a:t>€ 2.500.000</a:t>
              </a:r>
            </a:p>
          </p:txBody>
        </p:sp>
        <p:cxnSp>
          <p:nvCxnSpPr>
            <p:cNvPr id="40" name="Rechte verbindingslijn 39"/>
            <p:cNvCxnSpPr/>
            <p:nvPr userDrawn="1"/>
          </p:nvCxnSpPr>
          <p:spPr>
            <a:xfrm flipH="1">
              <a:off x="4649528" y="3839015"/>
              <a:ext cx="476404" cy="188575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kstvak 40"/>
            <p:cNvSpPr txBox="1"/>
            <p:nvPr userDrawn="1"/>
          </p:nvSpPr>
          <p:spPr>
            <a:xfrm>
              <a:off x="6271260" y="3801177"/>
              <a:ext cx="6045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Boekel</a:t>
              </a:r>
            </a:p>
          </p:txBody>
        </p:sp>
        <p:cxnSp>
          <p:nvCxnSpPr>
            <p:cNvPr id="42" name="Rechte verbindingslijn 41"/>
            <p:cNvCxnSpPr/>
            <p:nvPr userDrawn="1"/>
          </p:nvCxnSpPr>
          <p:spPr>
            <a:xfrm flipH="1" flipV="1">
              <a:off x="5794311" y="4089540"/>
              <a:ext cx="201319" cy="7149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/>
            <p:cNvCxnSpPr/>
            <p:nvPr userDrawn="1"/>
          </p:nvCxnSpPr>
          <p:spPr>
            <a:xfrm flipH="1">
              <a:off x="6071628" y="4025388"/>
              <a:ext cx="342864" cy="118719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kstvak 43"/>
            <p:cNvSpPr txBox="1"/>
            <p:nvPr userDrawn="1"/>
          </p:nvSpPr>
          <p:spPr>
            <a:xfrm>
              <a:off x="6322992" y="4238910"/>
              <a:ext cx="7214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Stammis</a:t>
              </a:r>
              <a:endParaRPr lang="nl-NL" sz="1200" dirty="0"/>
            </a:p>
          </p:txBody>
        </p:sp>
        <p:sp>
          <p:nvSpPr>
            <p:cNvPr id="45" name="Tekstvak 44"/>
            <p:cNvSpPr txBox="1"/>
            <p:nvPr userDrawn="1"/>
          </p:nvSpPr>
          <p:spPr>
            <a:xfrm>
              <a:off x="6027589" y="2805732"/>
              <a:ext cx="108587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Microsoft</a:t>
              </a:r>
            </a:p>
            <a:p>
              <a:r>
                <a:rPr lang="nl-NL" sz="1400" b="1" dirty="0"/>
                <a:t>Bouw fase 2</a:t>
              </a:r>
            </a:p>
          </p:txBody>
        </p:sp>
        <p:sp>
          <p:nvSpPr>
            <p:cNvPr id="46" name="Tekstvak 45"/>
            <p:cNvSpPr txBox="1"/>
            <p:nvPr userDrawn="1"/>
          </p:nvSpPr>
          <p:spPr>
            <a:xfrm>
              <a:off x="7525003" y="2960298"/>
              <a:ext cx="11368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ECW</a:t>
              </a:r>
            </a:p>
            <a:p>
              <a:r>
                <a:rPr lang="nl-NL" sz="1400" b="1" dirty="0"/>
                <a:t>€ 35.000.000</a:t>
              </a:r>
            </a:p>
          </p:txBody>
        </p:sp>
        <p:sp>
          <p:nvSpPr>
            <p:cNvPr id="47" name="Tekstvak 46"/>
            <p:cNvSpPr txBox="1"/>
            <p:nvPr userDrawn="1"/>
          </p:nvSpPr>
          <p:spPr>
            <a:xfrm>
              <a:off x="7597530" y="2524202"/>
              <a:ext cx="113685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Barendse DC</a:t>
              </a:r>
            </a:p>
            <a:p>
              <a:r>
                <a:rPr lang="nl-NL" sz="1400" b="1" dirty="0"/>
                <a:t>€ 24.000.000</a:t>
              </a:r>
            </a:p>
          </p:txBody>
        </p:sp>
        <p:cxnSp>
          <p:nvCxnSpPr>
            <p:cNvPr id="48" name="Rechte verbindingslijn 47"/>
            <p:cNvCxnSpPr>
              <a:stCxn id="47" idx="1"/>
            </p:cNvCxnSpPr>
            <p:nvPr userDrawn="1"/>
          </p:nvCxnSpPr>
          <p:spPr>
            <a:xfrm flipH="1">
              <a:off x="6919346" y="2770424"/>
              <a:ext cx="678184" cy="52024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>
              <a:stCxn id="46" idx="1"/>
            </p:cNvCxnSpPr>
            <p:nvPr userDrawn="1"/>
          </p:nvCxnSpPr>
          <p:spPr>
            <a:xfrm flipH="1">
              <a:off x="7071747" y="3206520"/>
              <a:ext cx="453256" cy="23654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kstvak 49"/>
            <p:cNvSpPr txBox="1"/>
            <p:nvPr userDrawn="1"/>
          </p:nvSpPr>
          <p:spPr>
            <a:xfrm>
              <a:off x="7719793" y="1961720"/>
              <a:ext cx="10518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HGG</a:t>
              </a:r>
            </a:p>
            <a:p>
              <a:r>
                <a:rPr lang="nl-NL" sz="1400" b="1" dirty="0"/>
                <a:t>€ 1.800.000</a:t>
              </a:r>
            </a:p>
          </p:txBody>
        </p:sp>
        <p:cxnSp>
          <p:nvCxnSpPr>
            <p:cNvPr id="51" name="Rechte verbindingslijn 50"/>
            <p:cNvCxnSpPr>
              <a:stCxn id="50" idx="1"/>
            </p:cNvCxnSpPr>
            <p:nvPr userDrawn="1"/>
          </p:nvCxnSpPr>
          <p:spPr>
            <a:xfrm flipH="1">
              <a:off x="7096703" y="2207942"/>
              <a:ext cx="623090" cy="683184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al 51"/>
            <p:cNvSpPr/>
            <p:nvPr userDrawn="1"/>
          </p:nvSpPr>
          <p:spPr>
            <a:xfrm>
              <a:off x="4185564" y="4314218"/>
              <a:ext cx="627488" cy="603845"/>
            </a:xfrm>
            <a:prstGeom prst="ellipse">
              <a:avLst/>
            </a:prstGeom>
            <a:noFill/>
            <a:ln>
              <a:solidFill>
                <a:srgbClr val="24AF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24AFE0"/>
                </a:solidFill>
              </a:endParaRPr>
            </a:p>
          </p:txBody>
        </p:sp>
        <p:sp>
          <p:nvSpPr>
            <p:cNvPr id="53" name="Ovaal 52"/>
            <p:cNvSpPr/>
            <p:nvPr userDrawn="1"/>
          </p:nvSpPr>
          <p:spPr>
            <a:xfrm>
              <a:off x="3411970" y="4758154"/>
              <a:ext cx="714377" cy="676068"/>
            </a:xfrm>
            <a:prstGeom prst="ellipse">
              <a:avLst/>
            </a:prstGeom>
            <a:noFill/>
            <a:ln>
              <a:solidFill>
                <a:srgbClr val="24AFE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24AFE0"/>
                </a:solidFill>
              </a:endParaRPr>
            </a:p>
          </p:txBody>
        </p:sp>
        <p:sp>
          <p:nvSpPr>
            <p:cNvPr id="54" name="Tekstvak 53"/>
            <p:cNvSpPr txBox="1"/>
            <p:nvPr userDrawn="1"/>
          </p:nvSpPr>
          <p:spPr>
            <a:xfrm>
              <a:off x="2783072" y="4054243"/>
              <a:ext cx="920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rgbClr val="24AFE0"/>
                  </a:solidFill>
                </a:rPr>
                <a:t>228 MW </a:t>
              </a:r>
            </a:p>
            <a:p>
              <a:r>
                <a:rPr lang="nl-NL" sz="1200" dirty="0">
                  <a:solidFill>
                    <a:srgbClr val="24AFE0"/>
                  </a:solidFill>
                </a:rPr>
                <a:t>Offshore </a:t>
              </a:r>
            </a:p>
            <a:p>
              <a:r>
                <a:rPr lang="nl-NL" sz="1200" dirty="0">
                  <a:solidFill>
                    <a:srgbClr val="24AFE0"/>
                  </a:solidFill>
                </a:rPr>
                <a:t>windparken</a:t>
              </a:r>
            </a:p>
          </p:txBody>
        </p:sp>
        <p:cxnSp>
          <p:nvCxnSpPr>
            <p:cNvPr id="55" name="Rechte verbindingslijn 54"/>
            <p:cNvCxnSpPr>
              <a:stCxn id="52" idx="1"/>
            </p:cNvCxnSpPr>
            <p:nvPr userDrawn="1"/>
          </p:nvCxnSpPr>
          <p:spPr>
            <a:xfrm flipH="1">
              <a:off x="3693884" y="4402649"/>
              <a:ext cx="583573" cy="139603"/>
            </a:xfrm>
            <a:prstGeom prst="line">
              <a:avLst/>
            </a:prstGeom>
            <a:ln w="6350">
              <a:solidFill>
                <a:srgbClr val="24AFE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 userDrawn="1"/>
          </p:nvCxnSpPr>
          <p:spPr>
            <a:xfrm flipH="1" flipV="1">
              <a:off x="3679357" y="4566432"/>
              <a:ext cx="9236" cy="182386"/>
            </a:xfrm>
            <a:prstGeom prst="line">
              <a:avLst/>
            </a:prstGeom>
            <a:ln w="6350">
              <a:solidFill>
                <a:srgbClr val="24AFE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kstvak 56"/>
            <p:cNvSpPr txBox="1"/>
            <p:nvPr userDrawn="1"/>
          </p:nvSpPr>
          <p:spPr>
            <a:xfrm>
              <a:off x="5311834" y="2209055"/>
              <a:ext cx="13171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Haven Den Helder</a:t>
              </a:r>
            </a:p>
            <a:p>
              <a:r>
                <a:rPr lang="nl-NL" sz="1400" b="1" dirty="0"/>
                <a:t>€ 19.000.000</a:t>
              </a:r>
            </a:p>
          </p:txBody>
        </p:sp>
        <p:sp>
          <p:nvSpPr>
            <p:cNvPr id="58" name="Tekstvak 57"/>
            <p:cNvSpPr txBox="1"/>
            <p:nvPr userDrawn="1"/>
          </p:nvSpPr>
          <p:spPr>
            <a:xfrm>
              <a:off x="5027021" y="3010841"/>
              <a:ext cx="114326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Hazera</a:t>
              </a:r>
              <a:endParaRPr lang="nl-NL" sz="1200" dirty="0"/>
            </a:p>
            <a:p>
              <a:r>
                <a:rPr lang="nl-NL" sz="1400" b="1" dirty="0"/>
                <a:t>€ 10.000.000</a:t>
              </a:r>
            </a:p>
          </p:txBody>
        </p:sp>
        <p:sp>
          <p:nvSpPr>
            <p:cNvPr id="59" name="Tekstvak 58"/>
            <p:cNvSpPr txBox="1"/>
            <p:nvPr userDrawn="1"/>
          </p:nvSpPr>
          <p:spPr>
            <a:xfrm>
              <a:off x="6081450" y="3381446"/>
              <a:ext cx="108395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/>
                <a:t>De Bongerd</a:t>
              </a:r>
            </a:p>
            <a:p>
              <a:r>
                <a:rPr lang="nl-NL" sz="1000" dirty="0"/>
                <a:t>Nieuw waterpark</a:t>
              </a:r>
            </a:p>
          </p:txBody>
        </p:sp>
        <p:cxnSp>
          <p:nvCxnSpPr>
            <p:cNvPr id="60" name="Rechte verbindingslijn 59"/>
            <p:cNvCxnSpPr>
              <a:endCxn id="58" idx="2"/>
            </p:cNvCxnSpPr>
            <p:nvPr userDrawn="1"/>
          </p:nvCxnSpPr>
          <p:spPr>
            <a:xfrm flipH="1" flipV="1">
              <a:off x="5598652" y="3503284"/>
              <a:ext cx="369662" cy="347311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/>
            <p:cNvCxnSpPr>
              <a:stCxn id="59" idx="1"/>
            </p:cNvCxnSpPr>
            <p:nvPr userDrawn="1"/>
          </p:nvCxnSpPr>
          <p:spPr>
            <a:xfrm flipH="1">
              <a:off x="5995630" y="3596890"/>
              <a:ext cx="85820" cy="18814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kstvak 61"/>
            <p:cNvSpPr txBox="1"/>
            <p:nvPr userDrawn="1"/>
          </p:nvSpPr>
          <p:spPr>
            <a:xfrm>
              <a:off x="5541799" y="4416533"/>
              <a:ext cx="8745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 err="1"/>
                <a:t>Baza</a:t>
              </a:r>
              <a:r>
                <a:rPr lang="nl-NL" sz="1200" dirty="0"/>
                <a:t> </a:t>
              </a:r>
              <a:r>
                <a:rPr lang="nl-NL" sz="1200" dirty="0" err="1"/>
                <a:t>Seeds</a:t>
              </a:r>
              <a:endParaRPr lang="nl-NL" sz="1200" dirty="0"/>
            </a:p>
          </p:txBody>
        </p:sp>
        <p:cxnSp>
          <p:nvCxnSpPr>
            <p:cNvPr id="63" name="Rechte verbindingslijn 62"/>
            <p:cNvCxnSpPr/>
            <p:nvPr userDrawn="1"/>
          </p:nvCxnSpPr>
          <p:spPr>
            <a:xfrm flipH="1">
              <a:off x="5621723" y="4700574"/>
              <a:ext cx="84516" cy="211666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/>
            <p:cNvCxnSpPr/>
            <p:nvPr userDrawn="1"/>
          </p:nvCxnSpPr>
          <p:spPr>
            <a:xfrm flipH="1">
              <a:off x="7071748" y="2042713"/>
              <a:ext cx="93653" cy="203716"/>
            </a:xfrm>
            <a:prstGeom prst="line">
              <a:avLst/>
            </a:prstGeom>
            <a:ln w="635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5" name="Afbeelding 6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326" y="4651866"/>
              <a:ext cx="720000" cy="720000"/>
            </a:xfrm>
            <a:prstGeom prst="rect">
              <a:avLst/>
            </a:prstGeom>
          </p:spPr>
        </p:pic>
        <p:pic>
          <p:nvPicPr>
            <p:cNvPr id="66" name="Afbeelding 65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527" y="4582504"/>
              <a:ext cx="720000" cy="720000"/>
            </a:xfrm>
            <a:prstGeom prst="rect">
              <a:avLst/>
            </a:prstGeom>
          </p:spPr>
        </p:pic>
        <p:pic>
          <p:nvPicPr>
            <p:cNvPr id="67" name="Afbeelding 6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680" y="1102519"/>
              <a:ext cx="720000" cy="720000"/>
            </a:xfrm>
            <a:prstGeom prst="rect">
              <a:avLst/>
            </a:prstGeom>
          </p:spPr>
        </p:pic>
      </p:grpSp>
      <p:sp>
        <p:nvSpPr>
          <p:cNvPr id="2" name="Rechthoek 1"/>
          <p:cNvSpPr/>
          <p:nvPr userDrawn="1"/>
        </p:nvSpPr>
        <p:spPr>
          <a:xfrm>
            <a:off x="94223" y="6327696"/>
            <a:ext cx="3782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i="1" dirty="0">
                <a:solidFill>
                  <a:srgbClr val="333333"/>
                </a:solidFill>
              </a:rPr>
              <a:t>Een greep uit de investeringen in 2015</a:t>
            </a:r>
            <a:endParaRPr lang="nl-NL" i="1" dirty="0"/>
          </a:p>
        </p:txBody>
      </p:sp>
      <p:sp>
        <p:nvSpPr>
          <p:cNvPr id="68" name="Rechthoek 67"/>
          <p:cNvSpPr/>
          <p:nvPr userDrawn="1"/>
        </p:nvSpPr>
        <p:spPr>
          <a:xfrm>
            <a:off x="94223" y="6038159"/>
            <a:ext cx="369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i="0" dirty="0">
                <a:solidFill>
                  <a:srgbClr val="333333"/>
                </a:solidFill>
              </a:rPr>
              <a:t>Dynamiek</a:t>
            </a:r>
            <a:r>
              <a:rPr lang="nl-NL" sz="1800" i="0" baseline="0" dirty="0">
                <a:solidFill>
                  <a:srgbClr val="333333"/>
                </a:solidFill>
              </a:rPr>
              <a:t> van Noord-Holland Noord</a:t>
            </a:r>
            <a:endParaRPr lang="nl-NL" i="0" dirty="0"/>
          </a:p>
        </p:txBody>
      </p:sp>
    </p:spTree>
    <p:extLst>
      <p:ext uri="{BB962C8B-B14F-4D97-AF65-F5344CB8AC3E}">
        <p14:creationId xmlns:p14="http://schemas.microsoft.com/office/powerpoint/2010/main" val="20375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80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03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8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33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06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0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7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033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3995-57F5-4BC6-B014-1F88692BBA00}" type="datetimeFigureOut">
              <a:rPr lang="nl-NL" smtClean="0"/>
              <a:pPr/>
              <a:t>23-9-2022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EAA4-F0F8-4C6A-9596-BC35E70493E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080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663" r:id="rId14"/>
    <p:sldLayoutId id="2147483674" r:id="rId15"/>
    <p:sldLayoutId id="2147483675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8743" y="1991360"/>
            <a:ext cx="3970945" cy="1441621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Energieneutraal  bedrijventerrein WFO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Ontwikkelen smart </a:t>
            </a:r>
            <a:r>
              <a:rPr lang="nl-NL" dirty="0" err="1"/>
              <a:t>grid</a:t>
            </a:r>
            <a:br>
              <a:rPr lang="nl-NL" dirty="0"/>
            </a:br>
            <a:endParaRPr lang="nl-NL" i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23 september2022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Nico Meester, tel. 06-13445447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4057" y="3637280"/>
            <a:ext cx="3506507" cy="22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3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5C0F45D-4F29-8EBA-E100-B73552F74D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013" y="1230618"/>
            <a:ext cx="8357973" cy="540386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Waarom onderzoek</a:t>
            </a:r>
          </a:p>
          <a:p>
            <a:r>
              <a:rPr lang="nl-NL" dirty="0"/>
              <a:t>Veel logistieke bedrijven op WFO</a:t>
            </a:r>
          </a:p>
          <a:p>
            <a:r>
              <a:rPr lang="nl-NL" dirty="0"/>
              <a:t>Op korte termijn begint omslag naar m.n. elektriciteit en waterstof</a:t>
            </a:r>
          </a:p>
          <a:p>
            <a:r>
              <a:rPr lang="nl-NL" dirty="0"/>
              <a:t>Hoge brandstofprijzen en leveringszekerheid</a:t>
            </a:r>
          </a:p>
          <a:p>
            <a:r>
              <a:rPr lang="nl-NL" dirty="0"/>
              <a:t>Steeds meer milieuzones in steden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Vraag: hoe zorgen we voor voldoende aanbod van elektriciteit bij netcongestie?</a:t>
            </a:r>
          </a:p>
          <a:p>
            <a:pPr>
              <a:buFontTx/>
              <a:buChar char="-"/>
            </a:pPr>
            <a:r>
              <a:rPr lang="nl-NL" dirty="0"/>
              <a:t>Wanneer er ruimte op het net is batterijen laden (‘s nachts)</a:t>
            </a:r>
          </a:p>
          <a:p>
            <a:pPr>
              <a:buFontTx/>
              <a:buChar char="-"/>
            </a:pPr>
            <a:r>
              <a:rPr lang="nl-NL" dirty="0"/>
              <a:t>Bij overproductie van zonnepanelen, deze omzetten in waterstof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Realiseren collectief laadstation op WFO?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FC28B-F58C-0401-9910-8416DF2F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3. Verduurzaming logistiek</a:t>
            </a:r>
          </a:p>
        </p:txBody>
      </p:sp>
    </p:spTree>
    <p:extLst>
      <p:ext uri="{BB962C8B-B14F-4D97-AF65-F5344CB8AC3E}">
        <p14:creationId xmlns:p14="http://schemas.microsoft.com/office/powerpoint/2010/main" val="112346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9F78B9D-9DD0-8019-FD0F-3186032C38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1240778"/>
            <a:ext cx="8357973" cy="543434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597A2C-319C-059F-5B98-A9E3F15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Prognose aantal </a:t>
            </a:r>
            <a:r>
              <a:rPr lang="nl-NL" dirty="0" err="1"/>
              <a:t>EV’s</a:t>
            </a:r>
            <a:r>
              <a:rPr lang="nl-NL" dirty="0"/>
              <a:t> en laadpunten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AE7DB7-9E08-34D0-0988-A898A0EC7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07" y="1240779"/>
            <a:ext cx="8347586" cy="520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08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3E2A36C-4B7E-7295-3130-1261A97DC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1240778"/>
            <a:ext cx="8357973" cy="544450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Komende tijd de puzzel leggen:</a:t>
            </a:r>
          </a:p>
          <a:p>
            <a:endParaRPr lang="nl-NL" dirty="0"/>
          </a:p>
          <a:p>
            <a:r>
              <a:rPr lang="nl-NL" dirty="0"/>
              <a:t>Op basis van genoemde onderwerpen scenario’s uitwerken</a:t>
            </a:r>
          </a:p>
          <a:p>
            <a:r>
              <a:rPr lang="nl-NL" dirty="0"/>
              <a:t>Business cases bouwen</a:t>
            </a:r>
          </a:p>
          <a:p>
            <a:r>
              <a:rPr lang="nl-NL" dirty="0"/>
              <a:t>Keuzes maken, korte en langere termijn.</a:t>
            </a:r>
          </a:p>
          <a:p>
            <a:r>
              <a:rPr lang="nl-NL" dirty="0"/>
              <a:t>Groeimodel</a:t>
            </a:r>
          </a:p>
          <a:p>
            <a:r>
              <a:rPr lang="nl-NL" b="1" dirty="0"/>
              <a:t>Extra prikkel: leveringszekerheid en prijzen fossiele brandstoffen</a:t>
            </a:r>
          </a:p>
          <a:p>
            <a:pPr marL="0" indent="0">
              <a:buNone/>
            </a:pPr>
            <a:r>
              <a:rPr lang="nl-NL" dirty="0"/>
              <a:t>  </a:t>
            </a:r>
          </a:p>
          <a:p>
            <a:pPr marL="0" indent="0">
              <a:buNone/>
            </a:pPr>
            <a:r>
              <a:rPr lang="nl-NL" sz="2800" b="1" dirty="0"/>
              <a:t>Terugkoppeling resultaten:</a:t>
            </a:r>
          </a:p>
          <a:p>
            <a:r>
              <a:rPr lang="nl-NL" dirty="0"/>
              <a:t>Overleggen nu met aantal grotere bedrijven</a:t>
            </a:r>
          </a:p>
          <a:p>
            <a:r>
              <a:rPr lang="nl-NL" dirty="0"/>
              <a:t>Rapport gereed over ca. 5 maanden, dan algemene terugkoppeling</a:t>
            </a:r>
          </a:p>
          <a:p>
            <a:r>
              <a:rPr lang="nl-NL" dirty="0"/>
              <a:t>Wil je nu al meer weten. Nico Meester, tel. 06-13445447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20F515-76DA-04AF-EC02-16BD984C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Puzzel leggen</a:t>
            </a:r>
          </a:p>
        </p:txBody>
      </p:sp>
    </p:spTree>
    <p:extLst>
      <p:ext uri="{BB962C8B-B14F-4D97-AF65-F5344CB8AC3E}">
        <p14:creationId xmlns:p14="http://schemas.microsoft.com/office/powerpoint/2010/main" val="80205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0D2E81F-7EC9-D4CE-35DB-27668A18C0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sz="4400" b="1" dirty="0"/>
              <a:t>VRAGEN?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BE1D51-0D2E-3D68-DCC1-B47F67EF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8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ACCC15-4D20-21D7-BC1B-79D57E8530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894080"/>
            <a:ext cx="8357973" cy="5821679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Doelstelling: bedrijventerrein WFO in 2040 energieneutraal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Hoe realiseer je dat?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In stapjes, maar met inzicht in het grotere geheel, het eindbeeld.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nl-NL" altLang="nl-NL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dirty="0">
                <a:solidFill>
                  <a:schemeClr val="tx1"/>
                </a:solidFill>
              </a:rPr>
              <a:t>Vandaag: m.n. stappen op bedrijfsniveau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nl-NL" altLang="nl-NL" sz="2000" dirty="0">
              <a:solidFill>
                <a:schemeClr val="tx1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Voorbeelden hiervan zijn: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Op bedrijfsniveau: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	energiebesparingsmaatregelen (LED, isolatie, LT-verwarming, 	</a:t>
            </a:r>
            <a:r>
              <a:rPr lang="nl-NL" altLang="nl-NL" sz="2000" dirty="0" err="1">
                <a:solidFill>
                  <a:schemeClr val="tx1"/>
                </a:solidFill>
              </a:rPr>
              <a:t>e.d</a:t>
            </a:r>
            <a:r>
              <a:rPr lang="nl-NL" altLang="nl-NL" sz="2000" dirty="0">
                <a:solidFill>
                  <a:schemeClr val="tx1"/>
                </a:solidFill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	duurzame opwek (zonnepanelen)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</a:rPr>
              <a:t>	duurzame opslag (batterijen, waterstofgenerator, e.d.)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nl-NL" alt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sz="2400" b="1" dirty="0"/>
              <a:t>Daarnaast zicht op het grotere geheel. Vandaag een doorkijkje.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NB. Dit onderzoek gefinancierd door Provincie Noord-Holland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A82DCF9-CECD-CF69-C389-19A65FFBD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820" y="318782"/>
            <a:ext cx="8357973" cy="575298"/>
          </a:xfrm>
        </p:spPr>
        <p:txBody>
          <a:bodyPr>
            <a:normAutofit/>
          </a:bodyPr>
          <a:lstStyle/>
          <a:p>
            <a:r>
              <a:rPr kumimoji="0" lang="nl-NL" altLang="nl-NL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Achtergrond 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428704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0800A00-6A91-1B8E-2718-8BE629C5CD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1069452"/>
            <a:ext cx="8357973" cy="5524388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dirty="0">
                <a:cs typeface="Arial" panose="020B0604020202020204" pitchFamily="34" charset="0"/>
              </a:rPr>
              <a:t>Om energieneutraal te worden zijn ook collectieve maatregelen nodig.</a:t>
            </a:r>
          </a:p>
          <a:p>
            <a:pPr marL="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cs typeface="Arial" panose="020B0604020202020204" pitchFamily="34" charset="0"/>
              </a:rPr>
              <a:t>Voorbeelden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l-NL" altLang="nl-NL" sz="2000" dirty="0">
                <a:solidFill>
                  <a:schemeClr val="tx1"/>
                </a:solidFill>
                <a:cs typeface="Arial" panose="020B0604020202020204" pitchFamily="34" charset="0"/>
              </a:rPr>
              <a:t>Op bedrijventerreinniveau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  <a:cs typeface="Arial" panose="020B0604020202020204" pitchFamily="34" charset="0"/>
              </a:rPr>
              <a:t>	- collectieve duurzame opslag (batterijen en waterstofopslag)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dirty="0">
                <a:solidFill>
                  <a:schemeClr val="tx1"/>
                </a:solidFill>
                <a:cs typeface="Arial" panose="020B0604020202020204" pitchFamily="34" charset="0"/>
              </a:rPr>
              <a:t>	- sturing energiegebruik</a:t>
            </a:r>
            <a:endParaRPr lang="nl-NL" altLang="nl-NL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  <a:cs typeface="Arial" panose="020B0604020202020204" pitchFamily="34" charset="0"/>
              </a:rPr>
              <a:t>	- energiemanagement (inkoop, verkoop, onderlinge uitwisseling)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  <a:cs typeface="Arial" panose="020B0604020202020204" pitchFamily="34" charset="0"/>
              </a:rPr>
              <a:t>	- warmtenet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  <a:cs typeface="Arial" panose="020B0604020202020204" pitchFamily="34" charset="0"/>
              </a:rPr>
              <a:t>	- collectieve </a:t>
            </a:r>
            <a:r>
              <a:rPr lang="nl-NL" altLang="nl-NL" sz="2000" dirty="0" err="1">
                <a:solidFill>
                  <a:schemeClr val="tx1"/>
                </a:solidFill>
                <a:cs typeface="Arial" panose="020B0604020202020204" pitchFamily="34" charset="0"/>
              </a:rPr>
              <a:t>WKO’s</a:t>
            </a:r>
            <a:endParaRPr lang="nl-NL" altLang="nl-NL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nl-NL" altLang="nl-NL" sz="2000" dirty="0">
                <a:solidFill>
                  <a:schemeClr val="tx1"/>
                </a:solidFill>
                <a:cs typeface="Arial" panose="020B0604020202020204" pitchFamily="34" charset="0"/>
              </a:rPr>
              <a:t>	- collectieve laadpleinen</a:t>
            </a:r>
          </a:p>
          <a:p>
            <a:pPr marL="0" indent="0">
              <a:buNone/>
            </a:pPr>
            <a:endParaRPr lang="nl-NL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b="1" dirty="0">
                <a:cs typeface="Arial" panose="020B0604020202020204" pitchFamily="34" charset="0"/>
              </a:rPr>
              <a:t>Alle maatregelen bij elkaar worden vaak een smart </a:t>
            </a:r>
            <a:r>
              <a:rPr lang="nl-NL" b="1" dirty="0" err="1">
                <a:cs typeface="Arial" panose="020B0604020202020204" pitchFamily="34" charset="0"/>
              </a:rPr>
              <a:t>grid</a:t>
            </a:r>
            <a:r>
              <a:rPr lang="nl-NL" b="1" dirty="0">
                <a:cs typeface="Arial" panose="020B0604020202020204" pitchFamily="34" charset="0"/>
              </a:rPr>
              <a:t> genoemd	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0F03FE-E98C-A053-C764-28001E09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Onderzoek: Ontwikkeling smart </a:t>
            </a:r>
            <a:r>
              <a:rPr lang="nl-NL" dirty="0" err="1"/>
              <a:t>grid</a:t>
            </a:r>
            <a:r>
              <a:rPr lang="nl-NL" dirty="0"/>
              <a:t> bedrijventerrein WFO</a:t>
            </a:r>
          </a:p>
        </p:txBody>
      </p:sp>
    </p:spTree>
    <p:extLst>
      <p:ext uri="{BB962C8B-B14F-4D97-AF65-F5344CB8AC3E}">
        <p14:creationId xmlns:p14="http://schemas.microsoft.com/office/powerpoint/2010/main" val="132643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4FAA7DD-9984-8068-EEAA-86A4E63C8A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1240778"/>
            <a:ext cx="8357973" cy="531242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sz="2400" dirty="0"/>
              <a:t>Elektriciteitsgebruik en </a:t>
            </a:r>
            <a:r>
              <a:rPr lang="nl-NL" sz="2400" dirty="0" err="1"/>
              <a:t>balancering</a:t>
            </a: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Mogelijkheden van een warmtenet (terugdringen gasverbruik)</a:t>
            </a:r>
          </a:p>
          <a:p>
            <a:pPr marL="457200" indent="-457200">
              <a:buAutoNum type="arabicPeriod"/>
            </a:pPr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Verduurzaming van de logistiek</a:t>
            </a:r>
          </a:p>
          <a:p>
            <a:pPr marL="457200" indent="-457200">
              <a:buAutoNum type="arabicPeriod"/>
            </a:pP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D76CA6-55E7-D151-8450-9523F280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Opzet onderzoek smart </a:t>
            </a:r>
            <a:r>
              <a:rPr lang="nl-NL" dirty="0" err="1"/>
              <a:t>grid</a:t>
            </a:r>
            <a:r>
              <a:rPr lang="nl-NL" dirty="0"/>
              <a:t> WFO</a:t>
            </a:r>
          </a:p>
        </p:txBody>
      </p:sp>
    </p:spTree>
    <p:extLst>
      <p:ext uri="{BB962C8B-B14F-4D97-AF65-F5344CB8AC3E}">
        <p14:creationId xmlns:p14="http://schemas.microsoft.com/office/powerpoint/2010/main" val="47418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6D73BB9-A554-0188-8798-1D3B12950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Enkele cijfers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9C5391-6850-D96A-33D3-A73ACB2B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1. Balancering elektriciteitsgebruik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01A0784-9AEE-A9A5-A368-91C7537282D0}"/>
              </a:ext>
            </a:extLst>
          </p:cNvPr>
          <p:cNvSpPr txBox="1"/>
          <p:nvPr/>
        </p:nvSpPr>
        <p:spPr>
          <a:xfrm>
            <a:off x="518160" y="1879660"/>
            <a:ext cx="82276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sz="2000" b="1" dirty="0"/>
              <a:t>Huidig</a:t>
            </a:r>
            <a:r>
              <a:rPr lang="nl-NL" sz="2000" dirty="0"/>
              <a:t> gebruik ca. 26 miljoen KWh</a:t>
            </a:r>
          </a:p>
          <a:p>
            <a:pPr>
              <a:buFontTx/>
              <a:buChar char="-"/>
            </a:pPr>
            <a:r>
              <a:rPr lang="nl-NL" sz="2000" dirty="0"/>
              <a:t> Huidige opwek ca. 17 miljoen KWh</a:t>
            </a:r>
          </a:p>
          <a:p>
            <a:pPr>
              <a:buFontTx/>
              <a:buChar char="-"/>
            </a:pPr>
            <a:r>
              <a:rPr lang="nl-NL" sz="2000" dirty="0"/>
              <a:t> Huidige oppervlak zonnepanelen ca. 150.000 m2</a:t>
            </a:r>
          </a:p>
          <a:p>
            <a:pPr>
              <a:buFontTx/>
              <a:buChar char="-"/>
            </a:pPr>
            <a:r>
              <a:rPr lang="nl-NL" sz="2000" dirty="0"/>
              <a:t> Nog beschikbaar dakoppervlak ca. 200.000 m2</a:t>
            </a:r>
          </a:p>
          <a:p>
            <a:pPr>
              <a:buFontTx/>
              <a:buChar char="-"/>
            </a:pPr>
            <a:r>
              <a:rPr lang="nl-NL" sz="2000" dirty="0"/>
              <a:t> Voldoende oppervlak om 26 miljoen KWh op te wekken</a:t>
            </a:r>
          </a:p>
          <a:p>
            <a:pPr>
              <a:buFontTx/>
              <a:buChar char="-"/>
            </a:pPr>
            <a:endParaRPr lang="nl-NL" sz="2000" dirty="0"/>
          </a:p>
          <a:p>
            <a:r>
              <a:rPr lang="nl-NL" sz="2000" dirty="0"/>
              <a:t>Maar …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Opwek alleen als de zon schijnt en m.n. in de zomer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Opwek- en gebruiksprofiel komen niet overeen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Het elektriciteitsnet is vol, dus terug levering kan niet</a:t>
            </a:r>
          </a:p>
          <a:p>
            <a:pPr marL="342900" indent="-342900">
              <a:buFontTx/>
              <a:buChar char="-"/>
            </a:pPr>
            <a:endParaRPr lang="nl-NL" sz="2000" dirty="0"/>
          </a:p>
          <a:p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1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E70397D-64CF-0A94-9F90-D97011328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1240778"/>
            <a:ext cx="8357973" cy="561722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5524EF-06C5-5DA3-0421-BB4F0A08E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Impact huidige duurzame opwek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1C0EB4-B4F1-1686-B286-2005CEAA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1069452"/>
            <a:ext cx="8981440" cy="57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97CC88D-DC24-9049-11BF-65D2C26EB0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1240778"/>
            <a:ext cx="8357973" cy="543434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8A78C3-97CD-52FC-036F-A9B56DA24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Gesimuleerde energiebalans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D63AAF-DFB2-4DDB-7178-36C0B538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7" y="1240778"/>
            <a:ext cx="8268273" cy="53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07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69EBE3F-7C28-016C-8AED-14B9C65C1C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/>
              <a:t>Oplossingsmogelijkheden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Bij opwek zoveel mogelijk direct gebruiken (</a:t>
            </a:r>
            <a:r>
              <a:rPr lang="nl-NL" sz="2000" dirty="0" err="1"/>
              <a:t>balancering</a:t>
            </a:r>
            <a:r>
              <a:rPr lang="nl-NL" sz="2000" dirty="0"/>
              <a:t>)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Opslag in batterijen</a:t>
            </a:r>
          </a:p>
          <a:p>
            <a:pPr marL="342900" indent="-342900">
              <a:buFontTx/>
              <a:buChar char="-"/>
            </a:pPr>
            <a:r>
              <a:rPr lang="nl-NL" sz="2000" dirty="0"/>
              <a:t>Omzetten naar waterstof</a:t>
            </a:r>
          </a:p>
          <a:p>
            <a:r>
              <a:rPr lang="nl-NL" sz="2000" dirty="0"/>
              <a:t>Hierdoor maximaal gebruik en minimale terug levering op het net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2207B6-B55E-467B-DD7F-3CF2B3D0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Balanceringsmogelijkheden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52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B215E0F-29EB-5074-6262-6F14D91FB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2. Haalbaarheid warmtenet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B9626F-C375-CB9C-9A42-6715B3CCB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820" y="1240778"/>
            <a:ext cx="8357973" cy="5434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Enkele cijfers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Gasgebruik ca. 1,3 miljoen m3 (ruimteverwarming en proceswarmte)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Is het rendabel om een warmtenet aan te leggen?</a:t>
            </a:r>
          </a:p>
          <a:p>
            <a:pPr marL="0" indent="0">
              <a:buNone/>
            </a:pPr>
            <a:r>
              <a:rPr lang="nl-NL" dirty="0"/>
              <a:t>Voeding vanuit Grootslag Andijk met aardwarmte (80 graden C)</a:t>
            </a:r>
          </a:p>
          <a:p>
            <a:pPr marL="0" indent="0">
              <a:buNone/>
            </a:pPr>
            <a:r>
              <a:rPr lang="nl-NL" dirty="0"/>
              <a:t>Heeft voorkeur. Gebruik van extra duurzame bron.</a:t>
            </a:r>
          </a:p>
          <a:p>
            <a:pPr marL="0" indent="0">
              <a:buNone/>
            </a:pPr>
            <a:r>
              <a:rPr lang="nl-NL" dirty="0"/>
              <a:t>Bij inzet warmtepompen is extra elektriciteit nodig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Daarnaast niet meer afhankelijk van gas (leveringszekerheid en onvoorspelbare prijzen)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Scenario’s worden momenteel uitgewerkt.</a:t>
            </a:r>
          </a:p>
        </p:txBody>
      </p:sp>
    </p:spTree>
    <p:extLst>
      <p:ext uri="{BB962C8B-B14F-4D97-AF65-F5344CB8AC3E}">
        <p14:creationId xmlns:p14="http://schemas.microsoft.com/office/powerpoint/2010/main" val="192331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60EB71138BD4F831E3B7117AF7BE0" ma:contentTypeVersion="16" ma:contentTypeDescription="Een nieuw document maken." ma:contentTypeScope="" ma:versionID="985325e8222544d6844d94b1a9ef0d0b">
  <xsd:schema xmlns:xsd="http://www.w3.org/2001/XMLSchema" xmlns:xs="http://www.w3.org/2001/XMLSchema" xmlns:p="http://schemas.microsoft.com/office/2006/metadata/properties" xmlns:ns2="110e7117-5a96-480c-a812-3eb251965dac" xmlns:ns3="a04813b0-fc23-421e-b746-ce8401f4627c" targetNamespace="http://schemas.microsoft.com/office/2006/metadata/properties" ma:root="true" ma:fieldsID="7b8eb5626d6c66c9e9aae0950f9a2494" ns2:_="" ns3:_="">
    <xsd:import namespace="110e7117-5a96-480c-a812-3eb251965dac"/>
    <xsd:import namespace="a04813b0-fc23-421e-b746-ce8401f462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0e7117-5a96-480c-a812-3eb251965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eeaad56-af70-44e5-b7ba-a72e724e65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813b0-fc23-421e-b746-ce8401f4627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e0777a-14b1-4291-a066-9af0cd454667}" ma:internalName="TaxCatchAll" ma:showField="CatchAllData" ma:web="a04813b0-fc23-421e-b746-ce8401f462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4813b0-fc23-421e-b746-ce8401f4627c" xsi:nil="true"/>
    <lcf76f155ced4ddcb4097134ff3c332f xmlns="110e7117-5a96-480c-a812-3eb251965da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F89A7-6365-4B1B-85D3-26B8B54316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0e7117-5a96-480c-a812-3eb251965dac"/>
    <ds:schemaRef ds:uri="a04813b0-fc23-421e-b746-ce8401f46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2609D4-6FCA-4396-B448-5E0D80B25A1D}">
  <ds:schemaRefs>
    <ds:schemaRef ds:uri="http://schemas.microsoft.com/office/2006/metadata/properties"/>
    <ds:schemaRef ds:uri="http://schemas.microsoft.com/office/infopath/2007/PartnerControls"/>
    <ds:schemaRef ds:uri="a04813b0-fc23-421e-b746-ce8401f4627c"/>
    <ds:schemaRef ds:uri="110e7117-5a96-480c-a812-3eb251965dac"/>
  </ds:schemaRefs>
</ds:datastoreItem>
</file>

<file path=customXml/itemProps3.xml><?xml version="1.0" encoding="utf-8"?>
<ds:datastoreItem xmlns:ds="http://schemas.openxmlformats.org/officeDocument/2006/customXml" ds:itemID="{9DF90DC8-01C0-4EB4-B32C-77CE17A630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5605</TotalTime>
  <Words>534</Words>
  <Application>Microsoft Office PowerPoint</Application>
  <PresentationFormat>Diavoorstelling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Grande</vt:lpstr>
      <vt:lpstr>Office Theme</vt:lpstr>
      <vt:lpstr> Energieneutraal  bedrijventerrein WFO  Ontwikkelen smart grid </vt:lpstr>
      <vt:lpstr>Achtergrond </vt:lpstr>
      <vt:lpstr>Onderzoek: Ontwikkeling smart grid bedrijventerrein WFO</vt:lpstr>
      <vt:lpstr>Opzet onderzoek smart grid WFO</vt:lpstr>
      <vt:lpstr>1. Balancering elektriciteitsgebruik</vt:lpstr>
      <vt:lpstr>Impact huidige duurzame opwek</vt:lpstr>
      <vt:lpstr>Gesimuleerde energiebalans</vt:lpstr>
      <vt:lpstr>Balanceringsmogelijkheden</vt:lpstr>
      <vt:lpstr>2. Haalbaarheid warmtenet</vt:lpstr>
      <vt:lpstr>3. Verduurzaming logistiek</vt:lpstr>
      <vt:lpstr>Prognose aantal EV’s en laadpunten</vt:lpstr>
      <vt:lpstr>Puzzel leggen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Waronne Sint</dc:creator>
  <cp:lastModifiedBy>Nico Meester</cp:lastModifiedBy>
  <cp:revision>181</cp:revision>
  <cp:lastPrinted>2019-06-17T10:11:35Z</cp:lastPrinted>
  <dcterms:created xsi:type="dcterms:W3CDTF">2016-06-03T07:37:00Z</dcterms:created>
  <dcterms:modified xsi:type="dcterms:W3CDTF">2022-09-23T07:36:53Z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0x010100C9960EB71138BD4F831E3B7117AF7BE0</vt:lpwstr>
  </property>
  <property fmtid="{D5CDD505-2E9C-101B-9397-08002B2CF9AE}" pid="3" name="Order">
    <vt:r8>1200</vt:r8>
  </property>
  <property fmtid="{D5CDD505-2E9C-101B-9397-08002B2CF9AE}" pid="4" name="MSIP_Label_1a718395-49d7-446a-8106-6756e5d3d588_Enabled">
    <vt:lpwstr>True</vt:lpwstr>
  </property>
  <property fmtid="{D5CDD505-2E9C-101B-9397-08002B2CF9AE}" pid="5" name="MSIP_Label_1a718395-49d7-446a-8106-6756e5d3d588_SiteId">
    <vt:lpwstr>476a641b-841a-4350-b906-22d459b1bbaf</vt:lpwstr>
  </property>
  <property fmtid="{D5CDD505-2E9C-101B-9397-08002B2CF9AE}" pid="6" name="MSIP_Label_1a718395-49d7-446a-8106-6756e5d3d588_Owner">
    <vt:lpwstr>sigrid.vandervalk@medemblik.nl</vt:lpwstr>
  </property>
  <property fmtid="{D5CDD505-2E9C-101B-9397-08002B2CF9AE}" pid="7" name="MSIP_Label_1a718395-49d7-446a-8106-6756e5d3d588_SetDate">
    <vt:lpwstr>2022-06-14T16:33:44.0388668Z</vt:lpwstr>
  </property>
  <property fmtid="{D5CDD505-2E9C-101B-9397-08002B2CF9AE}" pid="8" name="MSIP_Label_1a718395-49d7-446a-8106-6756e5d3d588_Name">
    <vt:lpwstr>1-Basis Niveau</vt:lpwstr>
  </property>
  <property fmtid="{D5CDD505-2E9C-101B-9397-08002B2CF9AE}" pid="9" name="MSIP_Label_1a718395-49d7-446a-8106-6756e5d3d588_Application">
    <vt:lpwstr>Microsoft Azure Information Protection</vt:lpwstr>
  </property>
  <property fmtid="{D5CDD505-2E9C-101B-9397-08002B2CF9AE}" pid="10" name="MSIP_Label_1a718395-49d7-446a-8106-6756e5d3d588_ActionId">
    <vt:lpwstr>c6d5d1a2-1eda-4181-a199-1598b9056b7a</vt:lpwstr>
  </property>
  <property fmtid="{D5CDD505-2E9C-101B-9397-08002B2CF9AE}" pid="11" name="MSIP_Label_1a718395-49d7-446a-8106-6756e5d3d588_Extended_MSFT_Method">
    <vt:lpwstr>Automatic</vt:lpwstr>
  </property>
  <property fmtid="{D5CDD505-2E9C-101B-9397-08002B2CF9AE}" pid="12" name="Sensitivity">
    <vt:lpwstr>1-Basis Niveau</vt:lpwstr>
  </property>
  <property fmtid="{D5CDD505-2E9C-101B-9397-08002B2CF9AE}" pid="13" name="MediaServiceImageTags">
    <vt:lpwstr/>
  </property>
</Properties>
</file>